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78" r:id="rId2"/>
    <p:sldId id="266" r:id="rId3"/>
    <p:sldId id="256" r:id="rId4"/>
    <p:sldId id="272" r:id="rId5"/>
    <p:sldId id="292" r:id="rId6"/>
    <p:sldId id="296" r:id="rId7"/>
    <p:sldId id="275" r:id="rId8"/>
    <p:sldId id="297" r:id="rId9"/>
    <p:sldId id="301" r:id="rId10"/>
    <p:sldId id="304" r:id="rId11"/>
    <p:sldId id="305" r:id="rId12"/>
    <p:sldId id="317" r:id="rId13"/>
    <p:sldId id="318" r:id="rId14"/>
    <p:sldId id="279" r:id="rId15"/>
    <p:sldId id="284" r:id="rId16"/>
    <p:sldId id="319" r:id="rId17"/>
    <p:sldId id="273" r:id="rId18"/>
    <p:sldId id="320" r:id="rId19"/>
    <p:sldId id="321" r:id="rId20"/>
    <p:sldId id="271" r:id="rId2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1280" y="4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A7C102-DB61-41D0-B8AE-FEF118099EB8}" type="datetimeFigureOut">
              <a:rPr lang="zh-CN" altLang="en-US" smtClean="0"/>
              <a:t>2019/8/7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4169AF-E703-4749-95A5-39A06BCD9426}" type="slidenum">
              <a:rPr lang="zh-CN" altLang="en-US" smtClean="0"/>
              <a:t>‹#›</a:t>
            </a:fld>
            <a:endParaRPr lang="zh-CN" altLang="en-US"/>
          </a:p>
        </p:txBody>
      </p:sp>
    </p:spTree>
    <p:extLst>
      <p:ext uri="{BB962C8B-B14F-4D97-AF65-F5344CB8AC3E}">
        <p14:creationId xmlns:p14="http://schemas.microsoft.com/office/powerpoint/2010/main" val="2885321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4169AF-E703-4749-95A5-39A06BCD9426}" type="slidenum">
              <a:rPr lang="zh-CN" altLang="en-US" smtClean="0"/>
              <a:t>5</a:t>
            </a:fld>
            <a:endParaRPr lang="zh-CN" altLang="en-US"/>
          </a:p>
        </p:txBody>
      </p:sp>
    </p:spTree>
    <p:extLst>
      <p:ext uri="{BB962C8B-B14F-4D97-AF65-F5344CB8AC3E}">
        <p14:creationId xmlns:p14="http://schemas.microsoft.com/office/powerpoint/2010/main" val="16890164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146" name="Picture 2" descr="C:\Users\PC4\Desktop\ppt图\无标题_看图王.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88840"/>
            <a:ext cx="9143354" cy="244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60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DC14B232-D99F-4010-8501-86DFA823FA31}" type="datetimeFigureOut">
              <a:rPr lang="zh-CN" altLang="en-US" smtClean="0"/>
              <a:t>2019/8/7</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BFE3DAC8-4AFD-4B0A-AC3D-C5C5D68733E0}" type="slidenum">
              <a:rPr lang="zh-CN" altLang="en-US" smtClean="0"/>
              <a:t>‹#›</a:t>
            </a:fld>
            <a:endParaRPr lang="zh-CN" altLang="en-US"/>
          </a:p>
        </p:txBody>
      </p:sp>
    </p:spTree>
    <p:extLst>
      <p:ext uri="{BB962C8B-B14F-4D97-AF65-F5344CB8AC3E}">
        <p14:creationId xmlns:p14="http://schemas.microsoft.com/office/powerpoint/2010/main" val="63338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DC14B232-D99F-4010-8501-86DFA823FA31}" type="datetimeFigureOut">
              <a:rPr lang="zh-CN" altLang="en-US" smtClean="0"/>
              <a:t>2019/8/7</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BFE3DAC8-4AFD-4B0A-AC3D-C5C5D68733E0}" type="slidenum">
              <a:rPr lang="zh-CN" altLang="en-US" smtClean="0"/>
              <a:t>‹#›</a:t>
            </a:fld>
            <a:endParaRPr lang="zh-CN" altLang="en-US"/>
          </a:p>
        </p:txBody>
      </p:sp>
    </p:spTree>
    <p:extLst>
      <p:ext uri="{BB962C8B-B14F-4D97-AF65-F5344CB8AC3E}">
        <p14:creationId xmlns:p14="http://schemas.microsoft.com/office/powerpoint/2010/main" val="400538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170" name="Picture 2" descr="C:\Users\PC4\Desktop\ppt图\阿萨德_看图王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163" y="404664"/>
            <a:ext cx="9144001" cy="504056"/>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PC4\Desktop\ppt图\阿萨德_看图王.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071964"/>
            <a:ext cx="9144000"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87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194" name="Picture 2" descr="C:\Users\PC4\Desktop\ppt图\无标个题_看图王.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692696"/>
            <a:ext cx="9143999" cy="544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4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9" name="Picture 2" descr="C:\Users\PC4\Desktop\ppt图\无标题_看图王.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24" y="4363792"/>
            <a:ext cx="9143354" cy="2448272"/>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descr="未标题-1-01.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5536" y="260648"/>
            <a:ext cx="2524082" cy="807095"/>
          </a:xfrm>
          <a:prstGeom prst="rect">
            <a:avLst/>
          </a:prstGeom>
        </p:spPr>
      </p:pic>
      <p:pic>
        <p:nvPicPr>
          <p:cNvPr id="8" name="图片 7" descr="大楼图片2"/>
          <p:cNvPicPr>
            <a:picLocks noChangeAspect="1"/>
          </p:cNvPicPr>
          <p:nvPr userDrawn="1"/>
        </p:nvPicPr>
        <p:blipFill>
          <a:blip r:embed="rId4"/>
          <a:srcRect t="20472" b="7426"/>
          <a:stretch>
            <a:fillRect/>
          </a:stretch>
        </p:blipFill>
        <p:spPr>
          <a:xfrm>
            <a:off x="24962" y="4354410"/>
            <a:ext cx="6563262" cy="2458966"/>
          </a:xfrm>
          <a:prstGeom prst="rect">
            <a:avLst/>
          </a:prstGeom>
        </p:spPr>
      </p:pic>
    </p:spTree>
    <p:extLst>
      <p:ext uri="{BB962C8B-B14F-4D97-AF65-F5344CB8AC3E}">
        <p14:creationId xmlns:p14="http://schemas.microsoft.com/office/powerpoint/2010/main" val="187387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6356350"/>
            <a:ext cx="2133600" cy="365125"/>
          </a:xfrm>
          <a:prstGeom prst="rect">
            <a:avLst/>
          </a:prstGeom>
        </p:spPr>
        <p:txBody>
          <a:bodyPr/>
          <a:lstStyle/>
          <a:p>
            <a:fld id="{DC14B232-D99F-4010-8501-86DFA823FA31}" type="datetimeFigureOut">
              <a:rPr lang="zh-CN" altLang="en-US" smtClean="0"/>
              <a:t>2019/8/7</a:t>
            </a:fld>
            <a:endParaRPr lang="zh-CN" altLang="en-US"/>
          </a:p>
        </p:txBody>
      </p:sp>
      <p:sp>
        <p:nvSpPr>
          <p:cNvPr id="8" name="页脚占位符 7"/>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p>
            <a:fld id="{BFE3DAC8-4AFD-4B0A-AC3D-C5C5D68733E0}" type="slidenum">
              <a:rPr lang="zh-CN" altLang="en-US" smtClean="0"/>
              <a:t>‹#›</a:t>
            </a:fld>
            <a:endParaRPr lang="zh-CN" altLang="en-US"/>
          </a:p>
        </p:txBody>
      </p:sp>
    </p:spTree>
    <p:extLst>
      <p:ext uri="{BB962C8B-B14F-4D97-AF65-F5344CB8AC3E}">
        <p14:creationId xmlns:p14="http://schemas.microsoft.com/office/powerpoint/2010/main" val="26935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356350"/>
            <a:ext cx="2133600" cy="365125"/>
          </a:xfrm>
          <a:prstGeom prst="rect">
            <a:avLst/>
          </a:prstGeom>
        </p:spPr>
        <p:txBody>
          <a:bodyPr/>
          <a:lstStyle/>
          <a:p>
            <a:fld id="{DC14B232-D99F-4010-8501-86DFA823FA31}" type="datetimeFigureOut">
              <a:rPr lang="zh-CN" altLang="en-US" smtClean="0"/>
              <a:t>2019/8/7</a:t>
            </a:fld>
            <a:endParaRPr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6356350"/>
            <a:ext cx="2133600" cy="365125"/>
          </a:xfrm>
          <a:prstGeom prst="rect">
            <a:avLst/>
          </a:prstGeom>
        </p:spPr>
        <p:txBody>
          <a:bodyPr/>
          <a:lstStyle/>
          <a:p>
            <a:fld id="{BFE3DAC8-4AFD-4B0A-AC3D-C5C5D68733E0}" type="slidenum">
              <a:rPr lang="zh-CN" altLang="en-US" smtClean="0"/>
              <a:t>‹#›</a:t>
            </a:fld>
            <a:endParaRPr lang="zh-CN" altLang="en-US"/>
          </a:p>
        </p:txBody>
      </p:sp>
    </p:spTree>
    <p:extLst>
      <p:ext uri="{BB962C8B-B14F-4D97-AF65-F5344CB8AC3E}">
        <p14:creationId xmlns:p14="http://schemas.microsoft.com/office/powerpoint/2010/main" val="271529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p>
            <a:fld id="{DC14B232-D99F-4010-8501-86DFA823FA31}" type="datetimeFigureOut">
              <a:rPr lang="zh-CN" altLang="en-US" smtClean="0"/>
              <a:t>2019/8/7</a:t>
            </a:fld>
            <a:endParaRPr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6356350"/>
            <a:ext cx="2133600" cy="365125"/>
          </a:xfrm>
          <a:prstGeom prst="rect">
            <a:avLst/>
          </a:prstGeom>
        </p:spPr>
        <p:txBody>
          <a:bodyPr/>
          <a:lstStyle/>
          <a:p>
            <a:fld id="{BFE3DAC8-4AFD-4B0A-AC3D-C5C5D68733E0}" type="slidenum">
              <a:rPr lang="zh-CN" altLang="en-US" smtClean="0"/>
              <a:t>‹#›</a:t>
            </a:fld>
            <a:endParaRPr lang="zh-CN" altLang="en-US"/>
          </a:p>
        </p:txBody>
      </p:sp>
    </p:spTree>
    <p:extLst>
      <p:ext uri="{BB962C8B-B14F-4D97-AF65-F5344CB8AC3E}">
        <p14:creationId xmlns:p14="http://schemas.microsoft.com/office/powerpoint/2010/main" val="239429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DC14B232-D99F-4010-8501-86DFA823FA31}" type="datetimeFigureOut">
              <a:rPr lang="zh-CN" altLang="en-US" smtClean="0"/>
              <a:t>2019/8/7</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dirty="0"/>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BFE3DAC8-4AFD-4B0A-AC3D-C5C5D68733E0}" type="slidenum">
              <a:rPr lang="zh-CN" altLang="en-US" smtClean="0"/>
              <a:t>‹#›</a:t>
            </a:fld>
            <a:endParaRPr lang="zh-CN" altLang="en-US"/>
          </a:p>
        </p:txBody>
      </p:sp>
    </p:spTree>
    <p:extLst>
      <p:ext uri="{BB962C8B-B14F-4D97-AF65-F5344CB8AC3E}">
        <p14:creationId xmlns:p14="http://schemas.microsoft.com/office/powerpoint/2010/main" val="270269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DC14B232-D99F-4010-8501-86DFA823FA31}" type="datetimeFigureOut">
              <a:rPr lang="zh-CN" altLang="en-US" smtClean="0"/>
              <a:t>2019/8/7</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BFE3DAC8-4AFD-4B0A-AC3D-C5C5D68733E0}" type="slidenum">
              <a:rPr lang="zh-CN" altLang="en-US" smtClean="0"/>
              <a:t>‹#›</a:t>
            </a:fld>
            <a:endParaRPr lang="zh-CN" altLang="en-US"/>
          </a:p>
        </p:txBody>
      </p:sp>
    </p:spTree>
    <p:extLst>
      <p:ext uri="{BB962C8B-B14F-4D97-AF65-F5344CB8AC3E}">
        <p14:creationId xmlns:p14="http://schemas.microsoft.com/office/powerpoint/2010/main" val="241034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9000"/>
            <a:lum/>
          </a:blip>
          <a:srcRect/>
          <a:stretch>
            <a:fillRect l="-19000" r="-1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997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6"/>
          <p:cNvSpPr txBox="1">
            <a:spLocks noChangeArrowheads="1"/>
          </p:cNvSpPr>
          <p:nvPr/>
        </p:nvSpPr>
        <p:spPr bwMode="auto">
          <a:xfrm>
            <a:off x="698624" y="1988840"/>
            <a:ext cx="7746750" cy="2308324"/>
          </a:xfrm>
          <a:prstGeom prst="rect">
            <a:avLst/>
          </a:prstGeom>
          <a:noFill/>
          <a:ln w="9525">
            <a:noFill/>
            <a:miter lim="800000"/>
          </a:ln>
        </p:spPr>
        <p:txBody>
          <a:bodyPr wrap="square">
            <a:spAutoFit/>
          </a:bodyPr>
          <a:lstStyle/>
          <a:p>
            <a:pPr algn="ctr">
              <a:lnSpc>
                <a:spcPct val="150000"/>
              </a:lnSpc>
            </a:pPr>
            <a:r>
              <a:rPr kumimoji="1" lang="zh-CN" altLang="en-US" sz="2800" b="1" dirty="0" smtClean="0">
                <a:latin typeface="微软雅黑" panose="020B0503020204020204" pitchFamily="34" charset="-122"/>
                <a:ea typeface="微软雅黑" panose="020B0503020204020204" pitchFamily="34" charset="-122"/>
                <a:cs typeface="思源黑体 CN Medium"/>
              </a:rPr>
              <a:t>课题名称：碳纤维抽油杆显微图像检测</a:t>
            </a:r>
            <a:r>
              <a:rPr kumimoji="1" lang="zh-CN" altLang="en-US" sz="2800" b="1" dirty="0">
                <a:latin typeface="微软雅黑" panose="020B0503020204020204" pitchFamily="34" charset="-122"/>
                <a:ea typeface="微软雅黑" panose="020B0503020204020204" pitchFamily="34" charset="-122"/>
                <a:cs typeface="思源黑体 CN Medium"/>
              </a:rPr>
              <a:t>分析系统</a:t>
            </a:r>
            <a:endParaRPr kumimoji="1" lang="en-US" altLang="zh-CN" sz="2800" b="1" dirty="0" smtClean="0">
              <a:latin typeface="微软雅黑" panose="020B0503020204020204" pitchFamily="34" charset="-122"/>
              <a:ea typeface="微软雅黑" panose="020B0503020204020204" pitchFamily="34" charset="-122"/>
              <a:cs typeface="思源黑体 CN Medium"/>
            </a:endParaRPr>
          </a:p>
          <a:p>
            <a:pPr algn="ctr">
              <a:lnSpc>
                <a:spcPct val="150000"/>
              </a:lnSpc>
            </a:pPr>
            <a:endParaRPr kumimoji="1" lang="en-US" altLang="zh-CN" sz="2000" b="1" dirty="0" smtClean="0">
              <a:latin typeface="微软雅黑" panose="020B0503020204020204" pitchFamily="34" charset="-122"/>
              <a:ea typeface="微软雅黑" panose="020B0503020204020204" pitchFamily="34" charset="-122"/>
              <a:cs typeface="思源黑体 CN Medium"/>
            </a:endParaRPr>
          </a:p>
          <a:p>
            <a:pPr algn="ctr">
              <a:lnSpc>
                <a:spcPct val="150000"/>
              </a:lnSpc>
            </a:pPr>
            <a:r>
              <a:rPr kumimoji="1" lang="zh-CN" altLang="en-US" sz="1600" b="1" dirty="0" smtClean="0">
                <a:latin typeface="微软雅黑" panose="020B0503020204020204" pitchFamily="34" charset="-122"/>
                <a:ea typeface="微软雅黑" panose="020B0503020204020204" pitchFamily="34" charset="-122"/>
                <a:cs typeface="思源黑体 CN Medium"/>
              </a:rPr>
              <a:t>汇报人：李乔楠</a:t>
            </a:r>
            <a:endParaRPr kumimoji="1" lang="en-US" altLang="zh-CN" sz="1600" b="1" dirty="0" smtClean="0">
              <a:latin typeface="微软雅黑" panose="020B0503020204020204" pitchFamily="34" charset="-122"/>
              <a:ea typeface="微软雅黑" panose="020B0503020204020204" pitchFamily="34" charset="-122"/>
              <a:cs typeface="思源黑体 CN Medium"/>
            </a:endParaRPr>
          </a:p>
          <a:p>
            <a:pPr algn="ctr">
              <a:lnSpc>
                <a:spcPct val="150000"/>
              </a:lnSpc>
            </a:pPr>
            <a:r>
              <a:rPr kumimoji="1" lang="zh-CN" altLang="en-US" sz="1600" b="1" dirty="0" smtClean="0">
                <a:latin typeface="微软雅黑" panose="020B0503020204020204" pitchFamily="34" charset="-122"/>
                <a:ea typeface="微软雅黑" panose="020B0503020204020204" pitchFamily="34" charset="-122"/>
                <a:cs typeface="思源黑体 CN Medium"/>
              </a:rPr>
              <a:t>专业：电子与通信工程</a:t>
            </a:r>
            <a:endParaRPr kumimoji="1" lang="en-US" altLang="zh-CN" sz="1600" b="1" dirty="0" smtClean="0">
              <a:latin typeface="微软雅黑" panose="020B0503020204020204" pitchFamily="34" charset="-122"/>
              <a:ea typeface="微软雅黑" panose="020B0503020204020204" pitchFamily="34" charset="-122"/>
              <a:cs typeface="思源黑体 CN Medium"/>
            </a:endParaRPr>
          </a:p>
          <a:p>
            <a:pPr algn="ctr">
              <a:lnSpc>
                <a:spcPct val="150000"/>
              </a:lnSpc>
            </a:pPr>
            <a:r>
              <a:rPr kumimoji="1" lang="en-US" altLang="zh-CN" sz="1600" b="1" dirty="0" smtClean="0">
                <a:latin typeface="微软雅黑" panose="020B0503020204020204" pitchFamily="34" charset="-122"/>
                <a:ea typeface="微软雅黑" panose="020B0503020204020204" pitchFamily="34" charset="-122"/>
                <a:cs typeface="思源黑体 CN Medium"/>
              </a:rPr>
              <a:t>2019</a:t>
            </a:r>
            <a:r>
              <a:rPr kumimoji="1" lang="zh-CN" altLang="en-US" sz="1600" b="1" dirty="0" smtClean="0">
                <a:latin typeface="微软雅黑" panose="020B0503020204020204" pitchFamily="34" charset="-122"/>
                <a:ea typeface="微软雅黑" panose="020B0503020204020204" pitchFamily="34" charset="-122"/>
                <a:cs typeface="思源黑体 CN Medium"/>
              </a:rPr>
              <a:t>年</a:t>
            </a:r>
            <a:r>
              <a:rPr kumimoji="1" lang="en-US" altLang="zh-CN" sz="1600" b="1" dirty="0">
                <a:latin typeface="微软雅黑" panose="020B0503020204020204" pitchFamily="34" charset="-122"/>
                <a:ea typeface="微软雅黑" panose="020B0503020204020204" pitchFamily="34" charset="-122"/>
                <a:cs typeface="思源黑体 CN Medium"/>
              </a:rPr>
              <a:t>8</a:t>
            </a:r>
            <a:r>
              <a:rPr kumimoji="1" lang="zh-CN" altLang="en-US" sz="1600" b="1" dirty="0" smtClean="0">
                <a:latin typeface="微软雅黑" panose="020B0503020204020204" pitchFamily="34" charset="-122"/>
                <a:ea typeface="微软雅黑" panose="020B0503020204020204" pitchFamily="34" charset="-122"/>
                <a:cs typeface="思源黑体 CN Medium"/>
              </a:rPr>
              <a:t>月</a:t>
            </a:r>
            <a:endParaRPr kumimoji="1" lang="zh-CN" altLang="en-US" sz="1600" b="1" dirty="0">
              <a:latin typeface="微软雅黑" panose="020B0503020204020204" pitchFamily="34" charset="-122"/>
              <a:ea typeface="微软雅黑" panose="020B0503020204020204" pitchFamily="34" charset="-122"/>
              <a:cs typeface="思源黑体 CN Medium"/>
            </a:endParaRPr>
          </a:p>
        </p:txBody>
      </p:sp>
      <p:sp>
        <p:nvSpPr>
          <p:cNvPr id="3" name="矩形 1"/>
          <p:cNvSpPr>
            <a:spLocks noChangeArrowheads="1"/>
          </p:cNvSpPr>
          <p:nvPr/>
        </p:nvSpPr>
        <p:spPr bwMode="auto">
          <a:xfrm>
            <a:off x="863587" y="1196752"/>
            <a:ext cx="7416824"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dirty="0" smtClean="0">
                <a:latin typeface="微软雅黑" panose="020B0503020204020204" pitchFamily="34" charset="-122"/>
                <a:ea typeface="微软雅黑" panose="020B0503020204020204" pitchFamily="34" charset="-122"/>
              </a:rPr>
              <a:t>研究生联合培养工作总结</a:t>
            </a:r>
            <a:endParaRPr lang="zh-CN" altLang="en-US" sz="4000" b="1" dirty="0">
              <a:solidFill>
                <a:srgbClr val="99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749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032" y="1163932"/>
            <a:ext cx="3419872" cy="4462760"/>
          </a:xfrm>
          <a:prstGeom prst="rect">
            <a:avLst/>
          </a:prstGeom>
          <a:noFill/>
        </p:spPr>
        <p:txBody>
          <a:bodyPr wrap="square" rtlCol="0">
            <a:spAutoFit/>
          </a:bodyPr>
          <a:lstStyle/>
          <a:p>
            <a:r>
              <a:rPr lang="en-US" altLang="zh-CN" sz="2000" b="1" dirty="0" smtClean="0">
                <a:latin typeface="微软雅黑" pitchFamily="34" charset="-122"/>
                <a:ea typeface="微软雅黑" pitchFamily="34" charset="-122"/>
              </a:rPr>
              <a:t>3.</a:t>
            </a:r>
            <a:r>
              <a:rPr lang="zh-CN" altLang="en-US" sz="2000" b="1" dirty="0" smtClean="0">
                <a:latin typeface="微软雅黑" pitchFamily="34" charset="-122"/>
                <a:ea typeface="微软雅黑" pitchFamily="34" charset="-122"/>
              </a:rPr>
              <a:t>常见算法</a:t>
            </a:r>
            <a:endParaRPr lang="en-US" altLang="zh-CN" sz="2000" b="1" dirty="0" smtClean="0">
              <a:latin typeface="微软雅黑" pitchFamily="34" charset="-122"/>
              <a:ea typeface="微软雅黑" pitchFamily="34" charset="-122"/>
            </a:endParaRPr>
          </a:p>
          <a:p>
            <a:r>
              <a:rPr lang="en-US" altLang="zh-CN" b="1" dirty="0" smtClean="0">
                <a:latin typeface="微软雅黑" pitchFamily="34" charset="-122"/>
                <a:ea typeface="微软雅黑" pitchFamily="34" charset="-122"/>
              </a:rPr>
              <a:t>(1)One stage</a:t>
            </a:r>
            <a:r>
              <a:rPr lang="zh-CN" altLang="en-US" b="1" dirty="0" smtClean="0">
                <a:latin typeface="微软雅黑" pitchFamily="34" charset="-122"/>
                <a:ea typeface="微软雅黑" pitchFamily="34" charset="-122"/>
              </a:rPr>
              <a:t>算法</a:t>
            </a:r>
            <a:r>
              <a:rPr lang="zh-CN" altLang="zh-CN" b="1" dirty="0" smtClean="0">
                <a:latin typeface="微软雅黑" pitchFamily="34" charset="-122"/>
                <a:ea typeface="微软雅黑" pitchFamily="34" charset="-122"/>
              </a:rPr>
              <a:t>将</a:t>
            </a:r>
            <a:r>
              <a:rPr lang="zh-CN" altLang="zh-CN" b="1" dirty="0">
                <a:latin typeface="微软雅黑" pitchFamily="34" charset="-122"/>
                <a:ea typeface="微软雅黑" pitchFamily="34" charset="-122"/>
              </a:rPr>
              <a:t>目标边框定位的问题转化为回归问题，检测速度较快，代表是</a:t>
            </a:r>
            <a:r>
              <a:rPr lang="en-US" altLang="zh-CN" b="1" dirty="0">
                <a:latin typeface="微软雅黑" pitchFamily="34" charset="-122"/>
                <a:ea typeface="微软雅黑" pitchFamily="34" charset="-122"/>
              </a:rPr>
              <a:t>YOLO</a:t>
            </a:r>
            <a:r>
              <a:rPr lang="zh-CN" altLang="zh-CN" b="1" dirty="0">
                <a:latin typeface="微软雅黑" pitchFamily="34" charset="-122"/>
                <a:ea typeface="微软雅黑" pitchFamily="34" charset="-122"/>
              </a:rPr>
              <a:t>、</a:t>
            </a:r>
            <a:r>
              <a:rPr lang="en-US" altLang="zh-CN" b="1" dirty="0">
                <a:latin typeface="微软雅黑" pitchFamily="34" charset="-122"/>
                <a:ea typeface="微软雅黑" pitchFamily="34" charset="-122"/>
              </a:rPr>
              <a:t>SSD</a:t>
            </a:r>
            <a:r>
              <a:rPr lang="zh-CN" altLang="zh-CN" b="1" dirty="0">
                <a:latin typeface="微软雅黑" pitchFamily="34" charset="-122"/>
                <a:ea typeface="微软雅黑" pitchFamily="34" charset="-122"/>
              </a:rPr>
              <a:t>等算法</a:t>
            </a:r>
            <a:r>
              <a:rPr lang="zh-CN" altLang="zh-CN" b="1" dirty="0" smtClean="0">
                <a:latin typeface="微软雅黑" pitchFamily="34" charset="-122"/>
                <a:ea typeface="微软雅黑" pitchFamily="34" charset="-122"/>
              </a:rPr>
              <a:t>。</a:t>
            </a:r>
            <a:endParaRPr lang="en-US" altLang="zh-CN" b="1" dirty="0" smtClean="0">
              <a:latin typeface="微软雅黑" pitchFamily="34" charset="-122"/>
              <a:ea typeface="微软雅黑" pitchFamily="34" charset="-122"/>
            </a:endParaRPr>
          </a:p>
          <a:p>
            <a:endParaRPr lang="en-US" altLang="zh-CN" sz="1600" b="1" dirty="0" smtClean="0">
              <a:latin typeface="微软雅黑" pitchFamily="34" charset="-122"/>
              <a:ea typeface="微软雅黑" pitchFamily="34" charset="-122"/>
            </a:endParaRPr>
          </a:p>
          <a:p>
            <a:r>
              <a:rPr lang="en-US" altLang="zh-CN" sz="1600" b="1" dirty="0" smtClean="0">
                <a:latin typeface="微软雅黑" pitchFamily="34" charset="-122"/>
                <a:ea typeface="微软雅黑" pitchFamily="34" charset="-122"/>
              </a:rPr>
              <a:t>· YOLOv1</a:t>
            </a:r>
            <a:r>
              <a:rPr lang="zh-CN" altLang="zh-CN" sz="1600" b="1" dirty="0">
                <a:latin typeface="微软雅黑" pitchFamily="34" charset="-122"/>
                <a:ea typeface="微软雅黑" pitchFamily="34" charset="-122"/>
              </a:rPr>
              <a:t>算法首先将图像缩放到固定尺寸，通过卷积神经网络对划分后的图像网格区域进行置信度与坐标的预测；其准确和泛化能力较弱</a:t>
            </a:r>
            <a:r>
              <a:rPr lang="zh-CN" altLang="zh-CN"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r>
              <a:rPr lang="en-US" altLang="zh-CN" sz="1600" b="1" dirty="0">
                <a:latin typeface="微软雅黑" pitchFamily="34" charset="-122"/>
                <a:ea typeface="微软雅黑" pitchFamily="34" charset="-122"/>
              </a:rPr>
              <a:t>· </a:t>
            </a:r>
            <a:r>
              <a:rPr lang="en-US" altLang="zh-CN" sz="1600" b="1" dirty="0" smtClean="0">
                <a:latin typeface="微软雅黑" pitchFamily="34" charset="-122"/>
                <a:ea typeface="微软雅黑" pitchFamily="34" charset="-122"/>
              </a:rPr>
              <a:t>YOLOv2</a:t>
            </a:r>
            <a:r>
              <a:rPr lang="zh-CN" altLang="zh-CN" sz="1600" b="1" dirty="0">
                <a:latin typeface="微软雅黑" pitchFamily="34" charset="-122"/>
                <a:ea typeface="微软雅黑" pitchFamily="34" charset="-122"/>
              </a:rPr>
              <a:t>在</a:t>
            </a:r>
            <a:r>
              <a:rPr lang="en-US" altLang="zh-CN" sz="1600" b="1" dirty="0">
                <a:latin typeface="微软雅黑" pitchFamily="34" charset="-122"/>
                <a:ea typeface="微软雅黑" pitchFamily="34" charset="-122"/>
              </a:rPr>
              <a:t>YOLOv1</a:t>
            </a:r>
            <a:r>
              <a:rPr lang="zh-CN" altLang="zh-CN" sz="1600" b="1" dirty="0">
                <a:latin typeface="微软雅黑" pitchFamily="34" charset="-122"/>
                <a:ea typeface="微软雅黑" pitchFamily="34" charset="-122"/>
              </a:rPr>
              <a:t>的基础上引入</a:t>
            </a:r>
            <a:r>
              <a:rPr lang="en-US" altLang="zh-CN" sz="1600" b="1" dirty="0">
                <a:latin typeface="微软雅黑" pitchFamily="34" charset="-122"/>
                <a:ea typeface="微软雅黑" pitchFamily="34" charset="-122"/>
              </a:rPr>
              <a:t>anchor boxes</a:t>
            </a:r>
            <a:r>
              <a:rPr lang="zh-CN" altLang="zh-CN" sz="1600" b="1" dirty="0">
                <a:latin typeface="微软雅黑" pitchFamily="34" charset="-122"/>
                <a:ea typeface="微软雅黑" pitchFamily="34" charset="-122"/>
              </a:rPr>
              <a:t>方法，并进行了批量标准化、多尺度图像输入等改进，其准确度和速度有所提高</a:t>
            </a:r>
            <a:r>
              <a:rPr lang="zh-CN" altLang="zh-CN"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r>
              <a:rPr lang="en-US" altLang="zh-CN" sz="1600" b="1" dirty="0">
                <a:latin typeface="微软雅黑" pitchFamily="34" charset="-122"/>
                <a:ea typeface="微软雅黑" pitchFamily="34" charset="-122"/>
              </a:rPr>
              <a:t>· </a:t>
            </a:r>
            <a:r>
              <a:rPr lang="en-US" altLang="zh-CN" sz="1600" b="1" dirty="0" smtClean="0">
                <a:latin typeface="微软雅黑" pitchFamily="34" charset="-122"/>
                <a:ea typeface="微软雅黑" pitchFamily="34" charset="-122"/>
              </a:rPr>
              <a:t>YOLOv3</a:t>
            </a:r>
            <a:r>
              <a:rPr lang="zh-CN" altLang="zh-CN" sz="1600" b="1" dirty="0">
                <a:latin typeface="微软雅黑" pitchFamily="34" charset="-122"/>
                <a:ea typeface="微软雅黑" pitchFamily="34" charset="-122"/>
              </a:rPr>
              <a:t>进一步采用上采样和尺度融合，使检测准确度和速度都保持良好的效果</a:t>
            </a:r>
            <a:r>
              <a:rPr lang="zh-CN" altLang="zh-CN" sz="1600" b="1" dirty="0" smtClean="0">
                <a:latin typeface="微软雅黑" pitchFamily="34" charset="-122"/>
                <a:ea typeface="微软雅黑" pitchFamily="34" charset="-122"/>
              </a:rPr>
              <a:t>。</a:t>
            </a:r>
            <a:endParaRPr lang="zh-CN" altLang="en-US" sz="1600" b="1" dirty="0">
              <a:latin typeface="微软雅黑" pitchFamily="34" charset="-122"/>
              <a:ea typeface="微软雅黑" pitchFamily="34" charset="-122"/>
            </a:endParaRPr>
          </a:p>
        </p:txBody>
      </p:sp>
      <p:pic>
        <p:nvPicPr>
          <p:cNvPr id="5" name="Picture 2" descr="C:\Users\PC4\Desktop\ppt图\v2-ce528efab45917d2943d33ae5de17474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1268760"/>
            <a:ext cx="5020728" cy="1437476"/>
          </a:xfrm>
          <a:prstGeom prst="rect">
            <a:avLst/>
          </a:prstGeom>
        </p:spPr>
        <p:style>
          <a:lnRef idx="2">
            <a:schemeClr val="accent1">
              <a:shade val="50000"/>
            </a:schemeClr>
          </a:lnRef>
          <a:fillRef idx="1">
            <a:schemeClr val="accent1"/>
          </a:fillRef>
          <a:effectRef idx="0">
            <a:schemeClr val="accent1"/>
          </a:effectRef>
          <a:fontRef idx="minor">
            <a:schemeClr val="lt1"/>
          </a:fontRef>
        </p:style>
      </p:pic>
      <p:sp>
        <p:nvSpPr>
          <p:cNvPr id="7" name="TextBox 6"/>
          <p:cNvSpPr txBox="1"/>
          <p:nvPr/>
        </p:nvSpPr>
        <p:spPr>
          <a:xfrm>
            <a:off x="5918288" y="5661248"/>
            <a:ext cx="1116124" cy="276999"/>
          </a:xfrm>
          <a:prstGeom prst="rect">
            <a:avLst/>
          </a:prstGeom>
          <a:noFill/>
        </p:spPr>
        <p:txBody>
          <a:bodyPr wrap="square" rtlCol="0">
            <a:spAutoFit/>
          </a:bodyPr>
          <a:lstStyle/>
          <a:p>
            <a:r>
              <a:rPr lang="en-US" altLang="zh-CN" sz="1200" b="1" smtClean="0">
                <a:solidFill>
                  <a:schemeClr val="accent2">
                    <a:lumMod val="75000"/>
                  </a:schemeClr>
                </a:solidFill>
                <a:latin typeface="微软雅黑" pitchFamily="34" charset="-122"/>
                <a:ea typeface="微软雅黑" pitchFamily="34" charset="-122"/>
              </a:rPr>
              <a:t>YOLO</a:t>
            </a:r>
            <a:r>
              <a:rPr lang="zh-CN" altLang="en-US" sz="1200" b="1" smtClean="0">
                <a:solidFill>
                  <a:schemeClr val="accent2">
                    <a:lumMod val="75000"/>
                  </a:schemeClr>
                </a:solidFill>
                <a:latin typeface="微软雅黑" pitchFamily="34" charset="-122"/>
                <a:ea typeface="微软雅黑" pitchFamily="34" charset="-122"/>
              </a:rPr>
              <a:t>原理图</a:t>
            </a:r>
            <a:endParaRPr lang="en-US" altLang="zh-CN" sz="1200" b="1" smtClean="0">
              <a:solidFill>
                <a:schemeClr val="accent2">
                  <a:lumMod val="75000"/>
                </a:schemeClr>
              </a:solidFill>
              <a:latin typeface="微软雅黑" pitchFamily="34" charset="-122"/>
              <a:ea typeface="微软雅黑" pitchFamily="34" charset="-122"/>
            </a:endParaRPr>
          </a:p>
        </p:txBody>
      </p:sp>
      <p:sp>
        <p:nvSpPr>
          <p:cNvPr id="9" name="矩形 8"/>
          <p:cNvSpPr/>
          <p:nvPr/>
        </p:nvSpPr>
        <p:spPr>
          <a:xfrm>
            <a:off x="288032" y="404664"/>
            <a:ext cx="6516216" cy="461665"/>
          </a:xfrm>
          <a:prstGeom prst="rect">
            <a:avLst/>
          </a:prstGeom>
        </p:spPr>
        <p:txBody>
          <a:bodyPr wrap="square">
            <a:spAutoFit/>
          </a:bodyPr>
          <a:lstStyle/>
          <a:p>
            <a:r>
              <a:rPr lang="zh-CN" altLang="en-US" sz="2400" b="1" dirty="0">
                <a:solidFill>
                  <a:schemeClr val="bg1"/>
                </a:solidFill>
                <a:latin typeface="微软雅黑" pitchFamily="34" charset="-122"/>
                <a:ea typeface="微软雅黑" pitchFamily="34" charset="-122"/>
              </a:rPr>
              <a:t>二</a:t>
            </a:r>
            <a:r>
              <a:rPr lang="en-US" altLang="zh-CN" sz="2400" b="1" dirty="0" smtClean="0">
                <a:solidFill>
                  <a:schemeClr val="bg1"/>
                </a:solidFill>
                <a:latin typeface="微软雅黑" pitchFamily="34" charset="-122"/>
                <a:ea typeface="微软雅黑" pitchFamily="34" charset="-122"/>
              </a:rPr>
              <a:t>. </a:t>
            </a:r>
            <a:r>
              <a:rPr lang="zh-CN" altLang="en-US" sz="2400" b="1" dirty="0" smtClean="0">
                <a:solidFill>
                  <a:schemeClr val="bg1"/>
                </a:solidFill>
                <a:latin typeface="微软雅黑" pitchFamily="34" charset="-122"/>
                <a:ea typeface="微软雅黑" pitchFamily="34" charset="-122"/>
              </a:rPr>
              <a:t>研究的内容与方法</a:t>
            </a:r>
            <a:endParaRPr lang="zh-CN" altLang="en-US" sz="2400" dirty="0">
              <a:solidFill>
                <a:schemeClr val="bg1"/>
              </a:solidFill>
            </a:endParaRPr>
          </a:p>
        </p:txBody>
      </p:sp>
      <p:pic>
        <p:nvPicPr>
          <p:cNvPr id="1026" name="Picture 2" descr="https://img-blog.csdnimg.cn/20181204103518626.png?x-oss-process=image/watermark,type_ZmFuZ3poZW5naGVpdGk,shadow_10,text_aHR0cHM6Ly9ibG9nLmNzZG4ubmV0L3pnY3I2NTQzMjE=,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3068960"/>
            <a:ext cx="5020728" cy="2304256"/>
          </a:xfrm>
          <a:prstGeom prst="rect">
            <a:avLst/>
          </a:prstGeom>
        </p:spPr>
        <p:style>
          <a:lnRef idx="2">
            <a:schemeClr val="accent3">
              <a:shade val="50000"/>
            </a:schemeClr>
          </a:lnRef>
          <a:fillRef idx="1">
            <a:schemeClr val="accent3"/>
          </a:fillRef>
          <a:effectRef idx="0">
            <a:schemeClr val="accent3"/>
          </a:effectRef>
          <a:fontRef idx="minor">
            <a:schemeClr val="lt1"/>
          </a:fontRef>
        </p:style>
      </p:pic>
    </p:spTree>
    <p:extLst>
      <p:ext uri="{BB962C8B-B14F-4D97-AF65-F5344CB8AC3E}">
        <p14:creationId xmlns:p14="http://schemas.microsoft.com/office/powerpoint/2010/main" val="247772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7976" y="980728"/>
            <a:ext cx="8512496" cy="2616101"/>
          </a:xfrm>
          <a:prstGeom prst="rect">
            <a:avLst/>
          </a:prstGeom>
          <a:noFill/>
        </p:spPr>
        <p:txBody>
          <a:bodyPr wrap="square" rtlCol="0">
            <a:spAutoFit/>
          </a:bodyPr>
          <a:lstStyle/>
          <a:p>
            <a:r>
              <a:rPr lang="en-US" altLang="zh-CN" b="1" dirty="0" smtClean="0">
                <a:latin typeface="微软雅黑" pitchFamily="34" charset="-122"/>
                <a:ea typeface="微软雅黑" pitchFamily="34" charset="-122"/>
              </a:rPr>
              <a:t>(2)Two stage</a:t>
            </a:r>
            <a:r>
              <a:rPr lang="zh-CN" altLang="en-US" b="1" dirty="0" smtClean="0">
                <a:latin typeface="微软雅黑" pitchFamily="34" charset="-122"/>
                <a:ea typeface="微软雅黑" pitchFamily="34" charset="-122"/>
              </a:rPr>
              <a:t>算法</a:t>
            </a:r>
            <a:r>
              <a:rPr lang="zh-CN" altLang="zh-CN" b="1" dirty="0" smtClean="0">
                <a:latin typeface="微软雅黑" pitchFamily="34" charset="-122"/>
                <a:ea typeface="微软雅黑" pitchFamily="34" charset="-122"/>
              </a:rPr>
              <a:t>利用</a:t>
            </a:r>
            <a:r>
              <a:rPr lang="zh-CN" altLang="zh-CN" b="1" dirty="0">
                <a:latin typeface="微软雅黑" pitchFamily="34" charset="-122"/>
                <a:ea typeface="微软雅黑" pitchFamily="34" charset="-122"/>
              </a:rPr>
              <a:t>卷积神经网络对由算法生成的样本候选框分类，检测的准确率更高，代表是</a:t>
            </a:r>
            <a:r>
              <a:rPr lang="en-US" altLang="zh-CN" b="1" dirty="0">
                <a:latin typeface="微软雅黑" pitchFamily="34" charset="-122"/>
                <a:ea typeface="微软雅黑" pitchFamily="34" charset="-122"/>
              </a:rPr>
              <a:t>R-CNN</a:t>
            </a:r>
            <a:r>
              <a:rPr lang="zh-CN" altLang="zh-CN" b="1" dirty="0">
                <a:latin typeface="微软雅黑" pitchFamily="34" charset="-122"/>
                <a:ea typeface="微软雅黑" pitchFamily="34" charset="-122"/>
              </a:rPr>
              <a:t>等算法</a:t>
            </a:r>
            <a:r>
              <a:rPr lang="zh-CN" altLang="zh-CN" b="1" dirty="0" smtClean="0">
                <a:latin typeface="微软雅黑" pitchFamily="34" charset="-122"/>
                <a:ea typeface="微软雅黑" pitchFamily="34" charset="-122"/>
              </a:rPr>
              <a:t>。</a:t>
            </a:r>
            <a:endParaRPr lang="en-US" altLang="zh-CN" b="1" dirty="0" smtClean="0">
              <a:latin typeface="微软雅黑" pitchFamily="34" charset="-122"/>
              <a:ea typeface="微软雅黑" pitchFamily="34" charset="-122"/>
            </a:endParaRPr>
          </a:p>
          <a:p>
            <a:r>
              <a:rPr lang="en-US" altLang="zh-CN" sz="1600" b="1" dirty="0">
                <a:latin typeface="微软雅黑" pitchFamily="34" charset="-122"/>
                <a:ea typeface="微软雅黑" pitchFamily="34" charset="-122"/>
              </a:rPr>
              <a:t>· </a:t>
            </a:r>
            <a:r>
              <a:rPr lang="en-US" altLang="zh-CN" sz="1600" b="1" dirty="0" smtClean="0">
                <a:latin typeface="微软雅黑" pitchFamily="34" charset="-122"/>
                <a:ea typeface="微软雅黑" pitchFamily="34" charset="-122"/>
              </a:rPr>
              <a:t>R-CNN</a:t>
            </a:r>
            <a:r>
              <a:rPr lang="zh-CN" altLang="zh-CN" sz="1600" b="1" dirty="0">
                <a:latin typeface="微软雅黑" pitchFamily="34" charset="-122"/>
                <a:ea typeface="微软雅黑" pitchFamily="34" charset="-122"/>
              </a:rPr>
              <a:t>使用选择性搜索算法选择感兴趣区域作为卷积神经网络的输入，再将网络输出特征用支持向量机进行分类</a:t>
            </a:r>
            <a:r>
              <a:rPr lang="zh-CN" altLang="zh-CN"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r>
              <a:rPr lang="en-US" altLang="zh-CN" sz="1600" b="1" dirty="0">
                <a:latin typeface="微软雅黑" pitchFamily="34" charset="-122"/>
                <a:ea typeface="微软雅黑" pitchFamily="34" charset="-122"/>
              </a:rPr>
              <a:t>· </a:t>
            </a:r>
            <a:r>
              <a:rPr lang="en-US" altLang="zh-CN" sz="1600" b="1" dirty="0" smtClean="0">
                <a:latin typeface="微软雅黑" pitchFamily="34" charset="-122"/>
                <a:ea typeface="微软雅黑" pitchFamily="34" charset="-122"/>
              </a:rPr>
              <a:t>Fast </a:t>
            </a:r>
            <a:r>
              <a:rPr lang="en-US" altLang="zh-CN" sz="1600" b="1" dirty="0">
                <a:latin typeface="微软雅黑" pitchFamily="34" charset="-122"/>
                <a:ea typeface="微软雅黑" pitchFamily="34" charset="-122"/>
              </a:rPr>
              <a:t>R-CNN</a:t>
            </a:r>
            <a:r>
              <a:rPr lang="zh-CN" altLang="zh-CN" sz="1600" b="1" dirty="0">
                <a:latin typeface="微软雅黑" pitchFamily="34" charset="-122"/>
                <a:ea typeface="微软雅黑" pitchFamily="34" charset="-122"/>
              </a:rPr>
              <a:t>采用一种</a:t>
            </a:r>
            <a:r>
              <a:rPr lang="en-US" altLang="zh-CN" sz="1600" b="1" dirty="0">
                <a:latin typeface="微软雅黑" pitchFamily="34" charset="-122"/>
                <a:ea typeface="微软雅黑" pitchFamily="34" charset="-122"/>
              </a:rPr>
              <a:t>ROI pooling</a:t>
            </a:r>
            <a:r>
              <a:rPr lang="zh-CN" altLang="zh-CN" sz="1600" b="1" dirty="0">
                <a:latin typeface="微软雅黑" pitchFamily="34" charset="-122"/>
                <a:ea typeface="微软雅黑" pitchFamily="34" charset="-122"/>
              </a:rPr>
              <a:t>结构，并将分类和边框位置结合训练。</a:t>
            </a:r>
            <a:r>
              <a:rPr lang="en-US" altLang="zh-CN" sz="1600" b="1" dirty="0">
                <a:latin typeface="微软雅黑" pitchFamily="34" charset="-122"/>
                <a:ea typeface="微软雅黑" pitchFamily="34" charset="-122"/>
              </a:rPr>
              <a:t>Faster R-CNN</a:t>
            </a:r>
            <a:r>
              <a:rPr lang="zh-CN" altLang="zh-CN" sz="1600" b="1" dirty="0">
                <a:latin typeface="微软雅黑" pitchFamily="34" charset="-122"/>
                <a:ea typeface="微软雅黑" pitchFamily="34" charset="-122"/>
              </a:rPr>
              <a:t>先使用了</a:t>
            </a:r>
            <a:r>
              <a:rPr lang="en-US" altLang="zh-CN" sz="1600" b="1" dirty="0">
                <a:latin typeface="微软雅黑" pitchFamily="34" charset="-122"/>
                <a:ea typeface="微软雅黑" pitchFamily="34" charset="-122"/>
              </a:rPr>
              <a:t>RPN</a:t>
            </a:r>
            <a:r>
              <a:rPr lang="zh-CN" altLang="zh-CN" sz="1600" b="1" dirty="0">
                <a:latin typeface="微软雅黑" pitchFamily="34" charset="-122"/>
                <a:ea typeface="微软雅黑" pitchFamily="34" charset="-122"/>
              </a:rPr>
              <a:t>网络来决定候选框是否为检测目标，之后分类定位的识别目标，使得准确度大幅提升</a:t>
            </a:r>
            <a:r>
              <a:rPr lang="zh-CN" altLang="zh-CN"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r>
              <a:rPr lang="en-US" altLang="zh-CN" sz="1600" b="1" dirty="0">
                <a:latin typeface="微软雅黑" pitchFamily="34" charset="-122"/>
                <a:ea typeface="微软雅黑" pitchFamily="34" charset="-122"/>
              </a:rPr>
              <a:t>· </a:t>
            </a:r>
            <a:r>
              <a:rPr lang="en-US" altLang="zh-CN" sz="1600" b="1" dirty="0" smtClean="0">
                <a:latin typeface="微软雅黑" pitchFamily="34" charset="-122"/>
                <a:ea typeface="微软雅黑" pitchFamily="34" charset="-122"/>
              </a:rPr>
              <a:t>R-FCN</a:t>
            </a:r>
            <a:r>
              <a:rPr lang="zh-CN" altLang="zh-CN" sz="1600" b="1" dirty="0">
                <a:latin typeface="微软雅黑" pitchFamily="34" charset="-122"/>
                <a:ea typeface="微软雅黑" pitchFamily="34" charset="-122"/>
              </a:rPr>
              <a:t>选用新的神经网路替代</a:t>
            </a:r>
            <a:r>
              <a:rPr lang="en-US" altLang="zh-CN" sz="1600" b="1" dirty="0">
                <a:latin typeface="微软雅黑" pitchFamily="34" charset="-122"/>
                <a:ea typeface="微软雅黑" pitchFamily="34" charset="-122"/>
              </a:rPr>
              <a:t>ROI pooling</a:t>
            </a:r>
            <a:r>
              <a:rPr lang="zh-CN" altLang="zh-CN" sz="1600" b="1" dirty="0">
                <a:latin typeface="微软雅黑" pitchFamily="34" charset="-122"/>
                <a:ea typeface="微软雅黑" pitchFamily="34" charset="-122"/>
              </a:rPr>
              <a:t>层之后的网络结构，使得检测速度提高</a:t>
            </a:r>
            <a:r>
              <a:rPr lang="zh-CN" altLang="zh-CN"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r>
              <a:rPr lang="en-US" altLang="zh-CN" sz="1600" b="1" dirty="0">
                <a:latin typeface="微软雅黑" pitchFamily="34" charset="-122"/>
                <a:ea typeface="微软雅黑" pitchFamily="34" charset="-122"/>
              </a:rPr>
              <a:t>· </a:t>
            </a:r>
            <a:r>
              <a:rPr lang="en-US" altLang="zh-CN" sz="1600" b="1" dirty="0" smtClean="0">
                <a:latin typeface="微软雅黑" pitchFamily="34" charset="-122"/>
                <a:ea typeface="微软雅黑" pitchFamily="34" charset="-122"/>
              </a:rPr>
              <a:t>Mask </a:t>
            </a:r>
            <a:r>
              <a:rPr lang="en-US" altLang="zh-CN" sz="1600" b="1" dirty="0">
                <a:latin typeface="微软雅黑" pitchFamily="34" charset="-122"/>
                <a:ea typeface="微软雅黑" pitchFamily="34" charset="-122"/>
              </a:rPr>
              <a:t>R-CNN</a:t>
            </a:r>
            <a:r>
              <a:rPr lang="zh-CN" altLang="zh-CN" sz="1600" b="1" dirty="0">
                <a:latin typeface="微软雅黑" pitchFamily="34" charset="-122"/>
                <a:ea typeface="微软雅黑" pitchFamily="34" charset="-122"/>
              </a:rPr>
              <a:t>用</a:t>
            </a:r>
            <a:r>
              <a:rPr lang="en-US" altLang="zh-CN" sz="1600" b="1" dirty="0" err="1">
                <a:latin typeface="微软雅黑" pitchFamily="34" charset="-122"/>
                <a:ea typeface="微软雅黑" pitchFamily="34" charset="-122"/>
              </a:rPr>
              <a:t>ROI_Align</a:t>
            </a:r>
            <a:r>
              <a:rPr lang="en-US" altLang="zh-CN" sz="1600" b="1" dirty="0">
                <a:latin typeface="微软雅黑" pitchFamily="34" charset="-122"/>
                <a:ea typeface="微软雅黑" pitchFamily="34" charset="-122"/>
              </a:rPr>
              <a:t> </a:t>
            </a:r>
            <a:r>
              <a:rPr lang="zh-CN" altLang="zh-CN" sz="1600" b="1" dirty="0">
                <a:latin typeface="微软雅黑" pitchFamily="34" charset="-122"/>
                <a:ea typeface="微软雅黑" pitchFamily="34" charset="-122"/>
              </a:rPr>
              <a:t>结构将</a:t>
            </a:r>
            <a:r>
              <a:rPr lang="en-US" altLang="zh-CN" sz="1600" b="1" dirty="0" err="1">
                <a:latin typeface="微软雅黑" pitchFamily="34" charset="-122"/>
                <a:ea typeface="微软雅黑" pitchFamily="34" charset="-122"/>
              </a:rPr>
              <a:t>ROI_Pooling</a:t>
            </a:r>
            <a:r>
              <a:rPr lang="en-US" altLang="zh-CN" sz="1600" b="1" dirty="0">
                <a:latin typeface="微软雅黑" pitchFamily="34" charset="-122"/>
                <a:ea typeface="微软雅黑" pitchFamily="34" charset="-122"/>
              </a:rPr>
              <a:t> </a:t>
            </a:r>
            <a:r>
              <a:rPr lang="zh-CN" altLang="zh-CN" sz="1600" b="1" dirty="0">
                <a:latin typeface="微软雅黑" pitchFamily="34" charset="-122"/>
                <a:ea typeface="微软雅黑" pitchFamily="34" charset="-122"/>
              </a:rPr>
              <a:t>层替换，并结合</a:t>
            </a:r>
            <a:r>
              <a:rPr lang="en-US" altLang="zh-CN" sz="1600" b="1" dirty="0">
                <a:latin typeface="微软雅黑" pitchFamily="34" charset="-122"/>
                <a:ea typeface="微软雅黑" pitchFamily="34" charset="-122"/>
              </a:rPr>
              <a:t>FCN</a:t>
            </a:r>
            <a:r>
              <a:rPr lang="zh-CN" altLang="zh-CN" sz="1600" b="1" dirty="0">
                <a:latin typeface="微软雅黑" pitchFamily="34" charset="-122"/>
                <a:ea typeface="微软雅黑" pitchFamily="34" charset="-122"/>
              </a:rPr>
              <a:t>层使边框识别准确率提高</a:t>
            </a:r>
            <a:r>
              <a:rPr lang="zh-CN" altLang="zh-CN" sz="1600" b="1" dirty="0" smtClean="0">
                <a:latin typeface="微软雅黑" pitchFamily="34" charset="-122"/>
                <a:ea typeface="微软雅黑" pitchFamily="34" charset="-122"/>
              </a:rPr>
              <a:t>。</a:t>
            </a:r>
            <a:endParaRPr lang="zh-CN" altLang="zh-CN" sz="1600" b="1" dirty="0">
              <a:latin typeface="微软雅黑" pitchFamily="34" charset="-122"/>
              <a:ea typeface="微软雅黑" pitchFamily="34" charset="-122"/>
            </a:endParaRPr>
          </a:p>
        </p:txBody>
      </p:sp>
      <p:sp>
        <p:nvSpPr>
          <p:cNvPr id="4" name="AutoShape 2" descr="ârcnnâçå¾çæç´¢ç»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ârcnnâçå¾çæç´¢ç»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ârcnnâçå¾çæç´¢ç»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8" descr="ârcnnâçå¾çæç´¢ç»æ"/>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10" descr="ârcnnâçå¾çæç´¢ç»æ"/>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08" name="Picture 12" descr="https://upload-images.jianshu.io/upload_images/1828517-547577f8e0ff1dee.png?imageMogr2/auto-or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912" y="3501008"/>
            <a:ext cx="6704440" cy="2206642"/>
          </a:xfrm>
          <a:prstGeom prst="rect">
            <a:avLst/>
          </a:prstGeom>
          <a:extLst/>
        </p:spPr>
        <p:style>
          <a:lnRef idx="2">
            <a:schemeClr val="accent2">
              <a:shade val="50000"/>
            </a:schemeClr>
          </a:lnRef>
          <a:fillRef idx="1">
            <a:schemeClr val="accent2"/>
          </a:fillRef>
          <a:effectRef idx="0">
            <a:schemeClr val="accent2"/>
          </a:effectRef>
          <a:fontRef idx="minor">
            <a:schemeClr val="lt1"/>
          </a:fontRef>
        </p:style>
      </p:pic>
      <p:sp>
        <p:nvSpPr>
          <p:cNvPr id="10" name="TextBox 9"/>
          <p:cNvSpPr txBox="1"/>
          <p:nvPr/>
        </p:nvSpPr>
        <p:spPr>
          <a:xfrm>
            <a:off x="3452028" y="5805264"/>
            <a:ext cx="1912060" cy="276999"/>
          </a:xfrm>
          <a:prstGeom prst="rect">
            <a:avLst/>
          </a:prstGeom>
          <a:noFill/>
        </p:spPr>
        <p:txBody>
          <a:bodyPr wrap="square" rtlCol="0">
            <a:spAutoFit/>
          </a:bodyPr>
          <a:lstStyle/>
          <a:p>
            <a:pPr algn="ctr"/>
            <a:r>
              <a:rPr lang="en-US" altLang="zh-CN" sz="1200" b="1" dirty="0" smtClean="0">
                <a:solidFill>
                  <a:schemeClr val="accent2">
                    <a:lumMod val="75000"/>
                  </a:schemeClr>
                </a:solidFill>
                <a:latin typeface="微软雅黑" pitchFamily="34" charset="-122"/>
                <a:ea typeface="微软雅黑" pitchFamily="34" charset="-122"/>
              </a:rPr>
              <a:t>R-CNN</a:t>
            </a:r>
            <a:r>
              <a:rPr lang="zh-CN" altLang="en-US" sz="1200" b="1" dirty="0" smtClean="0">
                <a:solidFill>
                  <a:schemeClr val="accent2">
                    <a:lumMod val="75000"/>
                  </a:schemeClr>
                </a:solidFill>
                <a:latin typeface="微软雅黑" pitchFamily="34" charset="-122"/>
                <a:ea typeface="微软雅黑" pitchFamily="34" charset="-122"/>
              </a:rPr>
              <a:t>原理图</a:t>
            </a:r>
            <a:endParaRPr lang="zh-CN" altLang="en-US" sz="1200" b="1" dirty="0">
              <a:solidFill>
                <a:schemeClr val="accent2">
                  <a:lumMod val="75000"/>
                </a:schemeClr>
              </a:solidFill>
              <a:latin typeface="微软雅黑" pitchFamily="34" charset="-122"/>
              <a:ea typeface="微软雅黑" pitchFamily="34" charset="-122"/>
            </a:endParaRPr>
          </a:p>
        </p:txBody>
      </p:sp>
      <p:sp>
        <p:nvSpPr>
          <p:cNvPr id="12" name="矩形 11"/>
          <p:cNvSpPr/>
          <p:nvPr/>
        </p:nvSpPr>
        <p:spPr>
          <a:xfrm>
            <a:off x="288032" y="404664"/>
            <a:ext cx="6516216" cy="461665"/>
          </a:xfrm>
          <a:prstGeom prst="rect">
            <a:avLst/>
          </a:prstGeom>
        </p:spPr>
        <p:txBody>
          <a:bodyPr wrap="square">
            <a:spAutoFit/>
          </a:bodyPr>
          <a:lstStyle/>
          <a:p>
            <a:r>
              <a:rPr lang="zh-CN" altLang="en-US" sz="2400" b="1" dirty="0">
                <a:solidFill>
                  <a:schemeClr val="bg1"/>
                </a:solidFill>
                <a:latin typeface="微软雅黑" pitchFamily="34" charset="-122"/>
                <a:ea typeface="微软雅黑" pitchFamily="34" charset="-122"/>
              </a:rPr>
              <a:t>二</a:t>
            </a:r>
            <a:r>
              <a:rPr lang="en-US" altLang="zh-CN" sz="2400" b="1" dirty="0" smtClean="0">
                <a:solidFill>
                  <a:schemeClr val="bg1"/>
                </a:solidFill>
                <a:latin typeface="微软雅黑" pitchFamily="34" charset="-122"/>
                <a:ea typeface="微软雅黑" pitchFamily="34" charset="-122"/>
              </a:rPr>
              <a:t>. </a:t>
            </a:r>
            <a:r>
              <a:rPr lang="zh-CN" altLang="en-US" sz="2400" b="1" dirty="0" smtClean="0">
                <a:solidFill>
                  <a:schemeClr val="bg1"/>
                </a:solidFill>
                <a:latin typeface="微软雅黑" pitchFamily="34" charset="-122"/>
                <a:ea typeface="微软雅黑" pitchFamily="34" charset="-122"/>
              </a:rPr>
              <a:t>研究的内容与方法</a:t>
            </a:r>
            <a:endParaRPr lang="zh-CN" altLang="en-US" sz="2400" dirty="0">
              <a:solidFill>
                <a:schemeClr val="bg1"/>
              </a:solidFill>
            </a:endParaRPr>
          </a:p>
        </p:txBody>
      </p:sp>
    </p:spTree>
    <p:extLst>
      <p:ext uri="{BB962C8B-B14F-4D97-AF65-F5344CB8AC3E}">
        <p14:creationId xmlns:p14="http://schemas.microsoft.com/office/powerpoint/2010/main" val="247772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PC4\Desktop\图片7_meitu_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213284"/>
            <a:ext cx="6301319" cy="3888432"/>
          </a:xfrm>
          <a:prstGeom prst="rect">
            <a:avLst/>
          </a:prstGeom>
          <a:extLst/>
        </p:spPr>
        <p:style>
          <a:lnRef idx="2">
            <a:schemeClr val="accent1">
              <a:shade val="50000"/>
            </a:schemeClr>
          </a:lnRef>
          <a:fillRef idx="1">
            <a:schemeClr val="accent1"/>
          </a:fillRef>
          <a:effectRef idx="0">
            <a:schemeClr val="accent1"/>
          </a:effectRef>
          <a:fontRef idx="minor">
            <a:schemeClr val="lt1"/>
          </a:fontRef>
        </p:style>
      </p:pic>
      <p:sp>
        <p:nvSpPr>
          <p:cNvPr id="9" name="文本框 2"/>
          <p:cNvSpPr txBox="1"/>
          <p:nvPr/>
        </p:nvSpPr>
        <p:spPr>
          <a:xfrm>
            <a:off x="251520" y="1196752"/>
            <a:ext cx="2411760" cy="4524315"/>
          </a:xfrm>
          <a:prstGeom prst="rect">
            <a:avLst/>
          </a:prstGeom>
          <a:noFill/>
        </p:spPr>
        <p:txBody>
          <a:bodyPr wrap="square" rtlCol="0">
            <a:spAutoFit/>
          </a:bodyPr>
          <a:lstStyle/>
          <a:p>
            <a:r>
              <a:rPr lang="en-US" altLang="zh-CN" b="1" dirty="0">
                <a:latin typeface="微软雅黑" pitchFamily="34" charset="-122"/>
                <a:ea typeface="微软雅黑" pitchFamily="34" charset="-122"/>
              </a:rPr>
              <a:t>· Two stage</a:t>
            </a:r>
            <a:r>
              <a:rPr lang="zh-CN" altLang="zh-CN" b="1" dirty="0">
                <a:latin typeface="微软雅黑" pitchFamily="34" charset="-122"/>
                <a:ea typeface="微软雅黑" pitchFamily="34" charset="-122"/>
              </a:rPr>
              <a:t>算法虽然准确率高检测效果好，但计算量</a:t>
            </a:r>
            <a:r>
              <a:rPr lang="zh-CN" altLang="zh-CN" b="1" dirty="0" smtClean="0">
                <a:latin typeface="微软雅黑" pitchFamily="34" charset="-122"/>
                <a:ea typeface="微软雅黑" pitchFamily="34" charset="-122"/>
              </a:rPr>
              <a:t>大</a:t>
            </a:r>
            <a:r>
              <a:rPr lang="zh-CN" altLang="en-US" b="1" dirty="0" smtClean="0">
                <a:latin typeface="微软雅黑" pitchFamily="34" charset="-122"/>
                <a:ea typeface="微软雅黑" pitchFamily="34" charset="-122"/>
              </a:rPr>
              <a:t>，计算成本高 </a:t>
            </a:r>
            <a:r>
              <a:rPr lang="zh-CN" altLang="zh-CN" b="1" dirty="0" smtClean="0">
                <a:latin typeface="微软雅黑" pitchFamily="34" charset="-122"/>
                <a:ea typeface="微软雅黑" pitchFamily="34" charset="-122"/>
              </a:rPr>
              <a:t>检测</a:t>
            </a:r>
            <a:r>
              <a:rPr lang="zh-CN" altLang="zh-CN" b="1" dirty="0">
                <a:latin typeface="微软雅黑" pitchFamily="34" charset="-122"/>
                <a:ea typeface="微软雅黑" pitchFamily="34" charset="-122"/>
              </a:rPr>
              <a:t>时间过长速度慢，不适合在配置不高的个人电脑上使用</a:t>
            </a:r>
            <a:r>
              <a:rPr lang="zh-CN" altLang="zh-CN" b="1" dirty="0" smtClean="0">
                <a:latin typeface="微软雅黑" pitchFamily="34" charset="-122"/>
                <a:ea typeface="微软雅黑" pitchFamily="34" charset="-122"/>
              </a:rPr>
              <a:t>。</a:t>
            </a:r>
            <a:endParaRPr lang="en-US" altLang="zh-CN" b="1" dirty="0" smtClean="0">
              <a:latin typeface="微软雅黑" pitchFamily="34" charset="-122"/>
              <a:ea typeface="微软雅黑" pitchFamily="34" charset="-122"/>
            </a:endParaRPr>
          </a:p>
          <a:p>
            <a:endParaRPr lang="zh-CN" altLang="zh-CN" b="1" dirty="0">
              <a:latin typeface="微软雅黑" pitchFamily="34" charset="-122"/>
              <a:ea typeface="微软雅黑" pitchFamily="34" charset="-122"/>
            </a:endParaRPr>
          </a:p>
          <a:p>
            <a:r>
              <a:rPr lang="en-US" altLang="zh-CN" b="1" dirty="0">
                <a:latin typeface="微软雅黑" pitchFamily="34" charset="-122"/>
                <a:ea typeface="微软雅黑" pitchFamily="34" charset="-122"/>
              </a:rPr>
              <a:t>· One stage</a:t>
            </a:r>
            <a:r>
              <a:rPr lang="zh-CN" altLang="zh-CN" b="1" dirty="0">
                <a:latin typeface="微软雅黑" pitchFamily="34" charset="-122"/>
                <a:ea typeface="微软雅黑" pitchFamily="34" charset="-122"/>
              </a:rPr>
              <a:t>算法检测效果良好，检测速度快对配置要求低，适合在个人电脑上使用。本系统</a:t>
            </a:r>
            <a:r>
              <a:rPr lang="zh-CN" altLang="zh-CN" b="1" dirty="0" smtClean="0">
                <a:latin typeface="微软雅黑" pitchFamily="34" charset="-122"/>
                <a:ea typeface="微软雅黑" pitchFamily="34" charset="-122"/>
              </a:rPr>
              <a:t>采用</a:t>
            </a:r>
            <a:r>
              <a:rPr lang="zh-CN" altLang="en-US" b="1" dirty="0" smtClean="0">
                <a:latin typeface="微软雅黑" pitchFamily="34" charset="-122"/>
                <a:ea typeface="微软雅黑" pitchFamily="34" charset="-122"/>
              </a:rPr>
              <a:t>基于神经网络的</a:t>
            </a:r>
            <a:r>
              <a:rPr lang="en-US" altLang="zh-CN" b="1" dirty="0" smtClean="0">
                <a:latin typeface="微软雅黑" pitchFamily="34" charset="-122"/>
                <a:ea typeface="微软雅黑" pitchFamily="34" charset="-122"/>
              </a:rPr>
              <a:t>YOLO</a:t>
            </a:r>
            <a:r>
              <a:rPr lang="zh-CN" altLang="zh-CN" b="1" dirty="0">
                <a:latin typeface="微软雅黑" pitchFamily="34" charset="-122"/>
                <a:ea typeface="微软雅黑" pitchFamily="34" charset="-122"/>
              </a:rPr>
              <a:t>算法进行检测分析。</a:t>
            </a:r>
          </a:p>
          <a:p>
            <a:endParaRPr lang="zh-CN" altLang="en-US" b="1" dirty="0">
              <a:latin typeface="微软雅黑" panose="020B0503020204020204" pitchFamily="34" charset="-122"/>
              <a:ea typeface="微软雅黑" panose="020B0503020204020204" pitchFamily="34" charset="-122"/>
            </a:endParaRPr>
          </a:p>
        </p:txBody>
      </p:sp>
      <p:sp>
        <p:nvSpPr>
          <p:cNvPr id="10" name="TextBox 9"/>
          <p:cNvSpPr txBox="1"/>
          <p:nvPr/>
        </p:nvSpPr>
        <p:spPr>
          <a:xfrm>
            <a:off x="4860032" y="5417148"/>
            <a:ext cx="1800200" cy="276999"/>
          </a:xfrm>
          <a:prstGeom prst="rect">
            <a:avLst/>
          </a:prstGeom>
          <a:noFill/>
        </p:spPr>
        <p:txBody>
          <a:bodyPr wrap="square" rtlCol="0">
            <a:spAutoFit/>
          </a:bodyPr>
          <a:lstStyle/>
          <a:p>
            <a:pPr algn="ctr"/>
            <a:r>
              <a:rPr lang="en-US" altLang="zh-CN" sz="1200" b="1" dirty="0" smtClean="0">
                <a:solidFill>
                  <a:schemeClr val="accent2">
                    <a:lumMod val="75000"/>
                  </a:schemeClr>
                </a:solidFill>
                <a:latin typeface="微软雅黑" pitchFamily="34" charset="-122"/>
                <a:ea typeface="微软雅黑" pitchFamily="34" charset="-122"/>
              </a:rPr>
              <a:t>YOLO</a:t>
            </a:r>
            <a:r>
              <a:rPr lang="zh-CN" altLang="en-US" sz="1200" b="1" dirty="0" smtClean="0">
                <a:solidFill>
                  <a:schemeClr val="accent2">
                    <a:lumMod val="75000"/>
                  </a:schemeClr>
                </a:solidFill>
                <a:latin typeface="微软雅黑" pitchFamily="34" charset="-122"/>
                <a:ea typeface="微软雅黑" pitchFamily="34" charset="-122"/>
              </a:rPr>
              <a:t>网络结构图</a:t>
            </a:r>
            <a:endParaRPr lang="zh-CN" altLang="en-US" sz="1200" b="1" dirty="0">
              <a:solidFill>
                <a:schemeClr val="accent2">
                  <a:lumMod val="75000"/>
                </a:schemeClr>
              </a:solidFill>
              <a:latin typeface="微软雅黑" pitchFamily="34" charset="-122"/>
              <a:ea typeface="微软雅黑" pitchFamily="34" charset="-122"/>
            </a:endParaRPr>
          </a:p>
        </p:txBody>
      </p:sp>
      <p:sp>
        <p:nvSpPr>
          <p:cNvPr id="6" name="矩形 5"/>
          <p:cNvSpPr/>
          <p:nvPr/>
        </p:nvSpPr>
        <p:spPr>
          <a:xfrm>
            <a:off x="288032" y="404664"/>
            <a:ext cx="6516216" cy="461665"/>
          </a:xfrm>
          <a:prstGeom prst="rect">
            <a:avLst/>
          </a:prstGeom>
        </p:spPr>
        <p:txBody>
          <a:bodyPr wrap="square">
            <a:spAutoFit/>
          </a:bodyPr>
          <a:lstStyle/>
          <a:p>
            <a:r>
              <a:rPr lang="zh-CN" altLang="en-US" sz="2400" b="1" dirty="0">
                <a:solidFill>
                  <a:schemeClr val="bg1"/>
                </a:solidFill>
                <a:latin typeface="微软雅黑" pitchFamily="34" charset="-122"/>
                <a:ea typeface="微软雅黑" pitchFamily="34" charset="-122"/>
              </a:rPr>
              <a:t>二</a:t>
            </a:r>
            <a:r>
              <a:rPr lang="en-US" altLang="zh-CN" sz="2400" b="1" dirty="0" smtClean="0">
                <a:solidFill>
                  <a:schemeClr val="bg1"/>
                </a:solidFill>
                <a:latin typeface="微软雅黑" pitchFamily="34" charset="-122"/>
                <a:ea typeface="微软雅黑" pitchFamily="34" charset="-122"/>
              </a:rPr>
              <a:t>. </a:t>
            </a:r>
            <a:r>
              <a:rPr lang="zh-CN" altLang="en-US" sz="2400" b="1" dirty="0" smtClean="0">
                <a:solidFill>
                  <a:schemeClr val="bg1"/>
                </a:solidFill>
                <a:latin typeface="微软雅黑" pitchFamily="34" charset="-122"/>
                <a:ea typeface="微软雅黑" pitchFamily="34" charset="-122"/>
              </a:rPr>
              <a:t>研究的内容与方法</a:t>
            </a:r>
            <a:endParaRPr lang="zh-CN" altLang="en-US" sz="2400" dirty="0">
              <a:solidFill>
                <a:schemeClr val="bg1"/>
              </a:solidFill>
            </a:endParaRPr>
          </a:p>
        </p:txBody>
      </p:sp>
    </p:spTree>
    <p:extLst>
      <p:ext uri="{BB962C8B-B14F-4D97-AF65-F5344CB8AC3E}">
        <p14:creationId xmlns:p14="http://schemas.microsoft.com/office/powerpoint/2010/main" val="424072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5536" y="836712"/>
            <a:ext cx="8424936" cy="2893100"/>
          </a:xfrm>
          <a:prstGeom prst="rect">
            <a:avLst/>
          </a:prstGeom>
          <a:noFill/>
        </p:spPr>
        <p:txBody>
          <a:bodyPr wrap="square" rtlCol="0">
            <a:spAutoFit/>
          </a:bodyPr>
          <a:lstStyle/>
          <a:p>
            <a:r>
              <a:rPr lang="en-US" altLang="zh-CN" b="1" dirty="0" smtClean="0">
                <a:latin typeface="微软雅黑" pitchFamily="34" charset="-122"/>
                <a:ea typeface="微软雅黑" pitchFamily="34" charset="-122"/>
              </a:rPr>
              <a:t>4.YOLO</a:t>
            </a:r>
            <a:r>
              <a:rPr lang="zh-CN" altLang="zh-CN" b="1" dirty="0">
                <a:latin typeface="微软雅黑" pitchFamily="34" charset="-122"/>
                <a:ea typeface="微软雅黑" pitchFamily="34" charset="-122"/>
              </a:rPr>
              <a:t>算法不足</a:t>
            </a:r>
          </a:p>
          <a:p>
            <a:r>
              <a:rPr lang="en-US" altLang="zh-CN" sz="1600" b="1" dirty="0">
                <a:latin typeface="微软雅黑" pitchFamily="34" charset="-122"/>
                <a:ea typeface="微软雅黑" pitchFamily="34" charset="-122"/>
              </a:rPr>
              <a:t>(1)YOLO</a:t>
            </a:r>
            <a:r>
              <a:rPr lang="zh-CN" altLang="zh-CN" sz="1600" b="1" dirty="0">
                <a:latin typeface="微软雅黑" pitchFamily="34" charset="-122"/>
                <a:ea typeface="微软雅黑" pitchFamily="34" charset="-122"/>
              </a:rPr>
              <a:t>算法对图像检测之前，需要将图像重新修改为指定尺寸。如果对大分辨率中的小目标进行检测，在修改图像后会出现像素值减少从而导致丢失特征的问题，会使得准确率大幅降低。</a:t>
            </a:r>
          </a:p>
          <a:p>
            <a:r>
              <a:rPr lang="en-US" altLang="zh-CN" sz="1600" b="1" dirty="0">
                <a:latin typeface="微软雅黑" pitchFamily="34" charset="-122"/>
                <a:ea typeface="微软雅黑" pitchFamily="34" charset="-122"/>
              </a:rPr>
              <a:t>(2)</a:t>
            </a:r>
            <a:r>
              <a:rPr lang="zh-CN" altLang="zh-CN" sz="1600" b="1" dirty="0">
                <a:latin typeface="微软雅黑" pitchFamily="34" charset="-122"/>
                <a:ea typeface="微软雅黑" pitchFamily="34" charset="-122"/>
              </a:rPr>
              <a:t>将大分辨率图像不经过修改尺寸，直接输入神经网络处理，会增加大量运算量</a:t>
            </a:r>
            <a:r>
              <a:rPr lang="zh-CN" altLang="zh-CN" sz="1600" b="1" dirty="0" smtClean="0">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消耗大量显存，</a:t>
            </a:r>
            <a:r>
              <a:rPr lang="zh-CN" altLang="en-US" sz="1600" b="1" dirty="0">
                <a:latin typeface="微软雅黑" pitchFamily="34" charset="-122"/>
                <a:ea typeface="微软雅黑" pitchFamily="34" charset="-122"/>
              </a:rPr>
              <a:t>从而</a:t>
            </a:r>
            <a:r>
              <a:rPr lang="zh-CN" altLang="zh-CN" sz="1600" b="1" dirty="0" smtClean="0">
                <a:latin typeface="微软雅黑" pitchFamily="34" charset="-122"/>
                <a:ea typeface="微软雅黑" pitchFamily="34" charset="-122"/>
              </a:rPr>
              <a:t>会导致计算机</a:t>
            </a:r>
            <a:r>
              <a:rPr lang="zh-CN" altLang="zh-CN" sz="1600" b="1" dirty="0">
                <a:latin typeface="微软雅黑" pitchFamily="34" charset="-122"/>
                <a:ea typeface="微软雅黑" pitchFamily="34" charset="-122"/>
              </a:rPr>
              <a:t>卡顿与无法运行的情况。</a:t>
            </a:r>
          </a:p>
          <a:p>
            <a:r>
              <a:rPr lang="en-US" altLang="zh-CN" b="1" dirty="0" smtClean="0">
                <a:latin typeface="微软雅黑" pitchFamily="34" charset="-122"/>
                <a:ea typeface="微软雅黑" pitchFamily="34" charset="-122"/>
              </a:rPr>
              <a:t>5.</a:t>
            </a:r>
            <a:r>
              <a:rPr lang="zh-CN" altLang="zh-CN" b="1" dirty="0">
                <a:latin typeface="微软雅黑" pitchFamily="34" charset="-122"/>
                <a:ea typeface="微软雅黑" pitchFamily="34" charset="-122"/>
              </a:rPr>
              <a:t>多窗口目标检测算法</a:t>
            </a:r>
          </a:p>
          <a:p>
            <a:r>
              <a:rPr lang="zh-CN" altLang="zh-CN" sz="1600" b="1" dirty="0">
                <a:latin typeface="微软雅黑" pitchFamily="34" charset="-122"/>
                <a:ea typeface="微软雅黑" pitchFamily="34" charset="-122"/>
              </a:rPr>
              <a:t>为解决对大分辨率中的小目标进行检测，对输入图像采用多窗口目标检测算法</a:t>
            </a:r>
          </a:p>
          <a:p>
            <a:r>
              <a:rPr lang="en-US" altLang="zh-CN" sz="1600" b="1" dirty="0">
                <a:latin typeface="微软雅黑" pitchFamily="34" charset="-122"/>
                <a:ea typeface="微软雅黑" pitchFamily="34" charset="-122"/>
              </a:rPr>
              <a:t>(1)</a:t>
            </a:r>
            <a:r>
              <a:rPr lang="zh-CN" altLang="zh-CN" sz="1600" b="1" dirty="0">
                <a:latin typeface="微软雅黑" pitchFamily="34" charset="-122"/>
                <a:ea typeface="微软雅黑" pitchFamily="34" charset="-122"/>
              </a:rPr>
              <a:t>将大分辨率图像分割成相互重叠窗口的小目标图像。</a:t>
            </a:r>
          </a:p>
          <a:p>
            <a:r>
              <a:rPr lang="en-US" altLang="zh-CN" sz="1600" b="1" dirty="0">
                <a:latin typeface="微软雅黑" pitchFamily="34" charset="-122"/>
                <a:ea typeface="微软雅黑" pitchFamily="34" charset="-122"/>
              </a:rPr>
              <a:t>(2)</a:t>
            </a:r>
            <a:r>
              <a:rPr lang="zh-CN" altLang="zh-CN" sz="1600" b="1" dirty="0">
                <a:latin typeface="微软雅黑" pitchFamily="34" charset="-122"/>
                <a:ea typeface="微软雅黑" pitchFamily="34" charset="-122"/>
              </a:rPr>
              <a:t>对小目标图像中的目标使用</a:t>
            </a:r>
            <a:r>
              <a:rPr lang="en-US" altLang="zh-CN" sz="1600" b="1" dirty="0">
                <a:latin typeface="微软雅黑" pitchFamily="34" charset="-122"/>
                <a:ea typeface="微软雅黑" pitchFamily="34" charset="-122"/>
              </a:rPr>
              <a:t>YOLO</a:t>
            </a:r>
            <a:r>
              <a:rPr lang="zh-CN" altLang="zh-CN" sz="1600" b="1" dirty="0">
                <a:latin typeface="微软雅黑" pitchFamily="34" charset="-122"/>
                <a:ea typeface="微软雅黑" pitchFamily="34" charset="-122"/>
              </a:rPr>
              <a:t>算法进行检测，得到检测结果。</a:t>
            </a:r>
          </a:p>
          <a:p>
            <a:r>
              <a:rPr lang="en-US" altLang="zh-CN" sz="1600" b="1" dirty="0">
                <a:latin typeface="微软雅黑" pitchFamily="34" charset="-122"/>
                <a:ea typeface="微软雅黑" pitchFamily="34" charset="-122"/>
              </a:rPr>
              <a:t>(3)</a:t>
            </a:r>
            <a:r>
              <a:rPr lang="zh-CN" altLang="zh-CN" sz="1600" b="1" dirty="0">
                <a:latin typeface="微软雅黑" pitchFamily="34" charset="-122"/>
                <a:ea typeface="微软雅黑" pitchFamily="34" charset="-122"/>
              </a:rPr>
              <a:t>将检测结果拼接成原大分辨率图像，用非极大值抑制法筛选结果，并得到最终检测目标。</a:t>
            </a:r>
          </a:p>
        </p:txBody>
      </p:sp>
      <p:pic>
        <p:nvPicPr>
          <p:cNvPr id="4" name="图片 3"/>
          <p:cNvPicPr/>
          <p:nvPr/>
        </p:nvPicPr>
        <p:blipFill>
          <a:blip r:embed="rId2"/>
          <a:stretch>
            <a:fillRect/>
          </a:stretch>
        </p:blipFill>
        <p:spPr>
          <a:xfrm>
            <a:off x="1187624" y="3740264"/>
            <a:ext cx="3096344" cy="1992992"/>
          </a:xfrm>
          <a:prstGeom prst="rect">
            <a:avLst/>
          </a:prstGeom>
        </p:spPr>
        <p:style>
          <a:lnRef idx="2">
            <a:schemeClr val="accent2">
              <a:shade val="50000"/>
            </a:schemeClr>
          </a:lnRef>
          <a:fillRef idx="1">
            <a:schemeClr val="accent2"/>
          </a:fillRef>
          <a:effectRef idx="0">
            <a:schemeClr val="accent2"/>
          </a:effectRef>
          <a:fontRef idx="minor">
            <a:schemeClr val="lt1"/>
          </a:fontRef>
        </p:style>
      </p:pic>
      <p:pic>
        <p:nvPicPr>
          <p:cNvPr id="5" name="图片 4"/>
          <p:cNvPicPr/>
          <p:nvPr/>
        </p:nvPicPr>
        <p:blipFill>
          <a:blip r:embed="rId3"/>
          <a:stretch>
            <a:fillRect/>
          </a:stretch>
        </p:blipFill>
        <p:spPr>
          <a:xfrm>
            <a:off x="4704556" y="3740264"/>
            <a:ext cx="3035796" cy="1992992"/>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6" name="TextBox 5"/>
          <p:cNvSpPr txBox="1"/>
          <p:nvPr/>
        </p:nvSpPr>
        <p:spPr>
          <a:xfrm>
            <a:off x="3707904" y="5813620"/>
            <a:ext cx="1800200" cy="276999"/>
          </a:xfrm>
          <a:prstGeom prst="rect">
            <a:avLst/>
          </a:prstGeom>
          <a:noFill/>
        </p:spPr>
        <p:txBody>
          <a:bodyPr wrap="square" rtlCol="0">
            <a:spAutoFit/>
          </a:bodyPr>
          <a:lstStyle/>
          <a:p>
            <a:pPr algn="ctr"/>
            <a:r>
              <a:rPr lang="zh-CN" altLang="en-US" sz="1200" b="1">
                <a:solidFill>
                  <a:schemeClr val="accent2">
                    <a:lumMod val="75000"/>
                  </a:schemeClr>
                </a:solidFill>
                <a:latin typeface="微软雅黑" pitchFamily="34" charset="-122"/>
                <a:ea typeface="微软雅黑" pitchFamily="34" charset="-122"/>
              </a:rPr>
              <a:t>多</a:t>
            </a:r>
            <a:r>
              <a:rPr lang="zh-CN" altLang="en-US" sz="1200" b="1" smtClean="0">
                <a:solidFill>
                  <a:schemeClr val="accent2">
                    <a:lumMod val="75000"/>
                  </a:schemeClr>
                </a:solidFill>
                <a:latin typeface="微软雅黑" pitchFamily="34" charset="-122"/>
                <a:ea typeface="微软雅黑" pitchFamily="34" charset="-122"/>
              </a:rPr>
              <a:t>窗口目标分割结构图</a:t>
            </a:r>
            <a:endParaRPr lang="zh-CN" altLang="en-US" sz="1200" b="1" dirty="0">
              <a:solidFill>
                <a:schemeClr val="accent2">
                  <a:lumMod val="75000"/>
                </a:schemeClr>
              </a:solidFill>
              <a:latin typeface="微软雅黑" pitchFamily="34" charset="-122"/>
              <a:ea typeface="微软雅黑" pitchFamily="34" charset="-122"/>
            </a:endParaRPr>
          </a:p>
        </p:txBody>
      </p:sp>
      <p:sp>
        <p:nvSpPr>
          <p:cNvPr id="7" name="矩形 6"/>
          <p:cNvSpPr/>
          <p:nvPr/>
        </p:nvSpPr>
        <p:spPr>
          <a:xfrm>
            <a:off x="288032" y="404664"/>
            <a:ext cx="6516216" cy="461665"/>
          </a:xfrm>
          <a:prstGeom prst="rect">
            <a:avLst/>
          </a:prstGeom>
        </p:spPr>
        <p:txBody>
          <a:bodyPr wrap="square">
            <a:spAutoFit/>
          </a:bodyPr>
          <a:lstStyle/>
          <a:p>
            <a:r>
              <a:rPr lang="zh-CN" altLang="en-US" sz="2400" b="1" dirty="0">
                <a:solidFill>
                  <a:schemeClr val="bg1"/>
                </a:solidFill>
                <a:latin typeface="微软雅黑" pitchFamily="34" charset="-122"/>
                <a:ea typeface="微软雅黑" pitchFamily="34" charset="-122"/>
              </a:rPr>
              <a:t>二</a:t>
            </a:r>
            <a:r>
              <a:rPr lang="en-US" altLang="zh-CN" sz="2400" b="1" dirty="0" smtClean="0">
                <a:solidFill>
                  <a:schemeClr val="bg1"/>
                </a:solidFill>
                <a:latin typeface="微软雅黑" pitchFamily="34" charset="-122"/>
                <a:ea typeface="微软雅黑" pitchFamily="34" charset="-122"/>
              </a:rPr>
              <a:t>. </a:t>
            </a:r>
            <a:r>
              <a:rPr lang="zh-CN" altLang="en-US" sz="2400" b="1" dirty="0" smtClean="0">
                <a:solidFill>
                  <a:schemeClr val="bg1"/>
                </a:solidFill>
                <a:latin typeface="微软雅黑" pitchFamily="34" charset="-122"/>
                <a:ea typeface="微软雅黑" pitchFamily="34" charset="-122"/>
              </a:rPr>
              <a:t>研究的内容与方法</a:t>
            </a:r>
            <a:endParaRPr lang="zh-CN" altLang="en-US" sz="2400" dirty="0">
              <a:solidFill>
                <a:schemeClr val="bg1"/>
              </a:solidFill>
            </a:endParaRPr>
          </a:p>
        </p:txBody>
      </p:sp>
    </p:spTree>
    <p:extLst>
      <p:ext uri="{BB962C8B-B14F-4D97-AF65-F5344CB8AC3E}">
        <p14:creationId xmlns:p14="http://schemas.microsoft.com/office/powerpoint/2010/main" val="424072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xmlns="" id="{84E5A175-3149-405F-9145-7535715A381B}"/>
              </a:ext>
            </a:extLst>
          </p:cNvPr>
          <p:cNvSpPr/>
          <p:nvPr/>
        </p:nvSpPr>
        <p:spPr>
          <a:xfrm>
            <a:off x="107504" y="2636912"/>
            <a:ext cx="1152128" cy="1152128"/>
          </a:xfrm>
          <a:prstGeom prst="ellipse">
            <a:avLst/>
          </a:prstGeom>
          <a:solidFill>
            <a:schemeClr val="tx2">
              <a:lumMod val="60000"/>
              <a:lumOff val="40000"/>
            </a:schemeClr>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TextBox 10"/>
          <p:cNvSpPr txBox="1"/>
          <p:nvPr/>
        </p:nvSpPr>
        <p:spPr>
          <a:xfrm>
            <a:off x="1475656" y="2927266"/>
            <a:ext cx="5040560" cy="584775"/>
          </a:xfrm>
          <a:prstGeom prst="rect">
            <a:avLst/>
          </a:prstGeom>
          <a:noFill/>
        </p:spPr>
        <p:txBody>
          <a:bodyPr wrap="square" rtlCol="0">
            <a:spAutoFit/>
          </a:bodyPr>
          <a:lstStyle/>
          <a:p>
            <a:r>
              <a:rPr lang="zh-CN" altLang="en-US" sz="3200" b="1" dirty="0">
                <a:latin typeface="微软雅黑" pitchFamily="34" charset="-122"/>
                <a:ea typeface="微软雅黑" pitchFamily="34" charset="-122"/>
              </a:rPr>
              <a:t>三</a:t>
            </a:r>
            <a:r>
              <a:rPr lang="en-US" altLang="zh-CN" sz="3200" b="1" dirty="0" smtClean="0">
                <a:latin typeface="微软雅黑" pitchFamily="34" charset="-122"/>
                <a:ea typeface="微软雅黑" pitchFamily="34" charset="-122"/>
              </a:rPr>
              <a:t>. </a:t>
            </a:r>
            <a:r>
              <a:rPr lang="zh-CN" altLang="en-US" sz="3200" b="1" dirty="0" smtClean="0">
                <a:latin typeface="微软雅黑" pitchFamily="34" charset="-122"/>
                <a:ea typeface="微软雅黑" pitchFamily="34" charset="-122"/>
              </a:rPr>
              <a:t>系统的设计与实现步骤</a:t>
            </a:r>
            <a:endParaRPr lang="zh-CN" altLang="en-US" sz="3200" b="1" dirty="0">
              <a:latin typeface="微软雅黑" pitchFamily="34" charset="-122"/>
              <a:ea typeface="微软雅黑" pitchFamily="34" charset="-122"/>
            </a:endParaRPr>
          </a:p>
        </p:txBody>
      </p:sp>
      <p:sp>
        <p:nvSpPr>
          <p:cNvPr id="12" name="Freeform 9">
            <a:extLst>
              <a:ext uri="{FF2B5EF4-FFF2-40B4-BE49-F238E27FC236}">
                <a16:creationId xmlns:a16="http://schemas.microsoft.com/office/drawing/2014/main" xmlns="" id="{7A53962F-3837-4E00-AD41-FB87A0EBD497}"/>
              </a:ext>
            </a:extLst>
          </p:cNvPr>
          <p:cNvSpPr>
            <a:spLocks/>
          </p:cNvSpPr>
          <p:nvPr/>
        </p:nvSpPr>
        <p:spPr bwMode="auto">
          <a:xfrm>
            <a:off x="323528" y="2852936"/>
            <a:ext cx="657441" cy="646006"/>
          </a:xfrm>
          <a:custGeom>
            <a:avLst/>
            <a:gdLst>
              <a:gd name="T0" fmla="*/ 697 w 713"/>
              <a:gd name="T1" fmla="*/ 10 h 700"/>
              <a:gd name="T2" fmla="*/ 655 w 713"/>
              <a:gd name="T3" fmla="*/ 16 h 700"/>
              <a:gd name="T4" fmla="*/ 15 w 713"/>
              <a:gd name="T5" fmla="*/ 381 h 700"/>
              <a:gd name="T6" fmla="*/ 11 w 713"/>
              <a:gd name="T7" fmla="*/ 383 h 700"/>
              <a:gd name="T8" fmla="*/ 1 w 713"/>
              <a:gd name="T9" fmla="*/ 411 h 700"/>
              <a:gd name="T10" fmla="*/ 28 w 713"/>
              <a:gd name="T11" fmla="*/ 442 h 700"/>
              <a:gd name="T12" fmla="*/ 209 w 713"/>
              <a:gd name="T13" fmla="*/ 505 h 700"/>
              <a:gd name="T14" fmla="*/ 221 w 713"/>
              <a:gd name="T15" fmla="*/ 470 h 700"/>
              <a:gd name="T16" fmla="*/ 41 w 713"/>
              <a:gd name="T17" fmla="*/ 408 h 700"/>
              <a:gd name="T18" fmla="*/ 610 w 713"/>
              <a:gd name="T19" fmla="*/ 84 h 700"/>
              <a:gd name="T20" fmla="*/ 282 w 713"/>
              <a:gd name="T21" fmla="*/ 486 h 700"/>
              <a:gd name="T22" fmla="*/ 282 w 713"/>
              <a:gd name="T23" fmla="*/ 700 h 700"/>
              <a:gd name="T24" fmla="*/ 327 w 713"/>
              <a:gd name="T25" fmla="*/ 700 h 700"/>
              <a:gd name="T26" fmla="*/ 327 w 713"/>
              <a:gd name="T27" fmla="*/ 503 h 700"/>
              <a:gd name="T28" fmla="*/ 669 w 713"/>
              <a:gd name="T29" fmla="*/ 84 h 700"/>
              <a:gd name="T30" fmla="*/ 581 w 713"/>
              <a:gd name="T31" fmla="*/ 588 h 700"/>
              <a:gd name="T32" fmla="*/ 581 w 713"/>
              <a:gd name="T33" fmla="*/ 590 h 700"/>
              <a:gd name="T34" fmla="*/ 577 w 713"/>
              <a:gd name="T35" fmla="*/ 599 h 700"/>
              <a:gd name="T36" fmla="*/ 569 w 713"/>
              <a:gd name="T37" fmla="*/ 600 h 700"/>
              <a:gd name="T38" fmla="*/ 372 w 713"/>
              <a:gd name="T39" fmla="*/ 533 h 700"/>
              <a:gd name="T40" fmla="*/ 361 w 713"/>
              <a:gd name="T41" fmla="*/ 567 h 700"/>
              <a:gd name="T42" fmla="*/ 559 w 713"/>
              <a:gd name="T43" fmla="*/ 635 h 700"/>
              <a:gd name="T44" fmla="*/ 561 w 713"/>
              <a:gd name="T45" fmla="*/ 636 h 700"/>
              <a:gd name="T46" fmla="*/ 572 w 713"/>
              <a:gd name="T47" fmla="*/ 637 h 700"/>
              <a:gd name="T48" fmla="*/ 599 w 713"/>
              <a:gd name="T49" fmla="*/ 627 h 700"/>
              <a:gd name="T50" fmla="*/ 616 w 713"/>
              <a:gd name="T51" fmla="*/ 594 h 700"/>
              <a:gd name="T52" fmla="*/ 711 w 713"/>
              <a:gd name="T53" fmla="*/ 46 h 700"/>
              <a:gd name="T54" fmla="*/ 712 w 713"/>
              <a:gd name="T55" fmla="*/ 43 h 700"/>
              <a:gd name="T56" fmla="*/ 697 w 713"/>
              <a:gd name="T57" fmla="*/ 1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3" h="700">
                <a:moveTo>
                  <a:pt x="697" y="10"/>
                </a:moveTo>
                <a:cubicBezTo>
                  <a:pt x="680" y="0"/>
                  <a:pt x="661" y="12"/>
                  <a:pt x="655" y="16"/>
                </a:cubicBezTo>
                <a:cubicBezTo>
                  <a:pt x="15" y="381"/>
                  <a:pt x="15" y="381"/>
                  <a:pt x="15" y="381"/>
                </a:cubicBezTo>
                <a:cubicBezTo>
                  <a:pt x="11" y="383"/>
                  <a:pt x="11" y="383"/>
                  <a:pt x="11" y="383"/>
                </a:cubicBezTo>
                <a:cubicBezTo>
                  <a:pt x="0" y="394"/>
                  <a:pt x="0" y="406"/>
                  <a:pt x="1" y="411"/>
                </a:cubicBezTo>
                <a:cubicBezTo>
                  <a:pt x="3" y="429"/>
                  <a:pt x="21" y="439"/>
                  <a:pt x="28" y="442"/>
                </a:cubicBezTo>
                <a:cubicBezTo>
                  <a:pt x="209" y="505"/>
                  <a:pt x="209" y="505"/>
                  <a:pt x="209" y="505"/>
                </a:cubicBezTo>
                <a:cubicBezTo>
                  <a:pt x="221" y="470"/>
                  <a:pt x="221" y="470"/>
                  <a:pt x="221" y="470"/>
                </a:cubicBezTo>
                <a:cubicBezTo>
                  <a:pt x="41" y="408"/>
                  <a:pt x="41" y="408"/>
                  <a:pt x="41" y="408"/>
                </a:cubicBezTo>
                <a:cubicBezTo>
                  <a:pt x="610" y="84"/>
                  <a:pt x="610" y="84"/>
                  <a:pt x="610" y="84"/>
                </a:cubicBezTo>
                <a:cubicBezTo>
                  <a:pt x="282" y="486"/>
                  <a:pt x="282" y="486"/>
                  <a:pt x="282" y="486"/>
                </a:cubicBezTo>
                <a:cubicBezTo>
                  <a:pt x="282" y="700"/>
                  <a:pt x="282" y="700"/>
                  <a:pt x="282" y="700"/>
                </a:cubicBezTo>
                <a:cubicBezTo>
                  <a:pt x="327" y="700"/>
                  <a:pt x="327" y="700"/>
                  <a:pt x="327" y="700"/>
                </a:cubicBezTo>
                <a:cubicBezTo>
                  <a:pt x="327" y="503"/>
                  <a:pt x="327" y="503"/>
                  <a:pt x="327" y="503"/>
                </a:cubicBezTo>
                <a:cubicBezTo>
                  <a:pt x="669" y="84"/>
                  <a:pt x="669" y="84"/>
                  <a:pt x="669" y="84"/>
                </a:cubicBezTo>
                <a:cubicBezTo>
                  <a:pt x="581" y="588"/>
                  <a:pt x="581" y="588"/>
                  <a:pt x="581" y="588"/>
                </a:cubicBezTo>
                <a:cubicBezTo>
                  <a:pt x="581" y="590"/>
                  <a:pt x="581" y="590"/>
                  <a:pt x="581" y="590"/>
                </a:cubicBezTo>
                <a:cubicBezTo>
                  <a:pt x="581" y="592"/>
                  <a:pt x="580" y="597"/>
                  <a:pt x="577" y="599"/>
                </a:cubicBezTo>
                <a:cubicBezTo>
                  <a:pt x="575" y="600"/>
                  <a:pt x="571" y="600"/>
                  <a:pt x="569" y="600"/>
                </a:cubicBezTo>
                <a:cubicBezTo>
                  <a:pt x="372" y="533"/>
                  <a:pt x="372" y="533"/>
                  <a:pt x="372" y="533"/>
                </a:cubicBezTo>
                <a:cubicBezTo>
                  <a:pt x="361" y="567"/>
                  <a:pt x="361" y="567"/>
                  <a:pt x="361" y="567"/>
                </a:cubicBezTo>
                <a:cubicBezTo>
                  <a:pt x="559" y="635"/>
                  <a:pt x="559" y="635"/>
                  <a:pt x="559" y="635"/>
                </a:cubicBezTo>
                <a:cubicBezTo>
                  <a:pt x="561" y="636"/>
                  <a:pt x="561" y="636"/>
                  <a:pt x="561" y="636"/>
                </a:cubicBezTo>
                <a:cubicBezTo>
                  <a:pt x="565" y="636"/>
                  <a:pt x="569" y="637"/>
                  <a:pt x="572" y="637"/>
                </a:cubicBezTo>
                <a:cubicBezTo>
                  <a:pt x="585" y="637"/>
                  <a:pt x="594" y="632"/>
                  <a:pt x="599" y="627"/>
                </a:cubicBezTo>
                <a:cubicBezTo>
                  <a:pt x="613" y="616"/>
                  <a:pt x="616" y="599"/>
                  <a:pt x="616" y="594"/>
                </a:cubicBezTo>
                <a:cubicBezTo>
                  <a:pt x="711" y="46"/>
                  <a:pt x="711" y="46"/>
                  <a:pt x="711" y="46"/>
                </a:cubicBezTo>
                <a:cubicBezTo>
                  <a:pt x="712" y="43"/>
                  <a:pt x="712" y="43"/>
                  <a:pt x="712" y="43"/>
                </a:cubicBezTo>
                <a:cubicBezTo>
                  <a:pt x="713" y="23"/>
                  <a:pt x="704" y="14"/>
                  <a:pt x="697" y="1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83053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8032" y="404664"/>
            <a:ext cx="6516216" cy="461665"/>
          </a:xfrm>
          <a:prstGeom prst="rect">
            <a:avLst/>
          </a:prstGeom>
        </p:spPr>
        <p:txBody>
          <a:bodyPr wrap="square">
            <a:spAutoFit/>
          </a:bodyPr>
          <a:lstStyle/>
          <a:p>
            <a:r>
              <a:rPr lang="zh-CN" altLang="en-US" sz="2400" b="1" dirty="0">
                <a:solidFill>
                  <a:schemeClr val="bg1"/>
                </a:solidFill>
                <a:latin typeface="微软雅黑" pitchFamily="34" charset="-122"/>
                <a:ea typeface="微软雅黑" pitchFamily="34" charset="-122"/>
              </a:rPr>
              <a:t>三</a:t>
            </a:r>
            <a:r>
              <a:rPr lang="en-US" altLang="zh-CN" sz="2400" b="1" dirty="0" smtClean="0">
                <a:solidFill>
                  <a:schemeClr val="bg1"/>
                </a:solidFill>
                <a:latin typeface="微软雅黑" pitchFamily="34" charset="-122"/>
                <a:ea typeface="微软雅黑" pitchFamily="34" charset="-122"/>
              </a:rPr>
              <a:t>. </a:t>
            </a:r>
            <a:r>
              <a:rPr lang="zh-CN" altLang="en-US" sz="2400" b="1" dirty="0" smtClean="0">
                <a:solidFill>
                  <a:schemeClr val="bg1"/>
                </a:solidFill>
                <a:latin typeface="微软雅黑" pitchFamily="34" charset="-122"/>
                <a:ea typeface="微软雅黑" pitchFamily="34" charset="-122"/>
              </a:rPr>
              <a:t>系统的设计与实现</a:t>
            </a:r>
            <a:r>
              <a:rPr lang="zh-CN" altLang="en-US" sz="2400" b="1" dirty="0">
                <a:solidFill>
                  <a:schemeClr val="bg1"/>
                </a:solidFill>
                <a:latin typeface="微软雅黑" pitchFamily="34" charset="-122"/>
                <a:ea typeface="微软雅黑" pitchFamily="34" charset="-122"/>
              </a:rPr>
              <a:t>步骤</a:t>
            </a:r>
            <a:endParaRPr lang="zh-CN" altLang="en-US" sz="2400" dirty="0">
              <a:solidFill>
                <a:schemeClr val="bg1"/>
              </a:solidFill>
            </a:endParaRPr>
          </a:p>
        </p:txBody>
      </p:sp>
      <p:sp>
        <p:nvSpPr>
          <p:cNvPr id="3" name="文本框 2"/>
          <p:cNvSpPr txBox="1"/>
          <p:nvPr/>
        </p:nvSpPr>
        <p:spPr>
          <a:xfrm>
            <a:off x="472337" y="1213610"/>
            <a:ext cx="7992888" cy="584775"/>
          </a:xfrm>
          <a:prstGeom prst="rect">
            <a:avLst/>
          </a:prstGeom>
          <a:noFill/>
        </p:spPr>
        <p:txBody>
          <a:bodyPr wrap="square" rtlCol="0">
            <a:spAutoFit/>
          </a:bodyPr>
          <a:lstStyle/>
          <a:p>
            <a:r>
              <a:rPr kumimoji="1" lang="en-US" altLang="zh-CN" sz="1600" b="1" dirty="0" smtClean="0">
                <a:latin typeface="微软雅黑" panose="020B0503020204020204" pitchFamily="34" charset="-122"/>
                <a:ea typeface="微软雅黑" panose="020B0503020204020204" pitchFamily="34" charset="-122"/>
              </a:rPr>
              <a:t>1. </a:t>
            </a:r>
            <a:r>
              <a:rPr kumimoji="1" lang="zh-CN" altLang="en-US" sz="1600" b="1" dirty="0" smtClean="0">
                <a:latin typeface="微软雅黑" panose="020B0503020204020204" pitchFamily="34" charset="-122"/>
                <a:ea typeface="微软雅黑" panose="020B0503020204020204" pitchFamily="34" charset="-122"/>
              </a:rPr>
              <a:t>对碳纤维与玻璃纤维显微图像进行采集，采集后整理为训练集与测试集，人工标注纤维位置，个数等相关信息，并运用神经网络进行训练</a:t>
            </a:r>
            <a:endParaRPr kumimoji="1" lang="en-US" altLang="zh-CN" sz="1600" b="1" dirty="0" smtClean="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213" y="4095425"/>
            <a:ext cx="2244627" cy="1683470"/>
          </a:xfrm>
          <a:prstGeom prst="rect">
            <a:avLst/>
          </a:prstGeom>
        </p:spPr>
        <p:style>
          <a:lnRef idx="2">
            <a:schemeClr val="accent6">
              <a:shade val="50000"/>
            </a:schemeClr>
          </a:lnRef>
          <a:fillRef idx="1">
            <a:schemeClr val="accent6"/>
          </a:fillRef>
          <a:effectRef idx="0">
            <a:schemeClr val="accent6"/>
          </a:effectRef>
          <a:fontRef idx="minor">
            <a:schemeClr val="lt1"/>
          </a:fontRef>
        </p:style>
      </p:pic>
      <p:sp>
        <p:nvSpPr>
          <p:cNvPr id="8" name="TextBox 60"/>
          <p:cNvSpPr txBox="1"/>
          <p:nvPr/>
        </p:nvSpPr>
        <p:spPr>
          <a:xfrm>
            <a:off x="2627784" y="2780928"/>
            <a:ext cx="1296261" cy="461665"/>
          </a:xfrm>
          <a:prstGeom prst="rect">
            <a:avLst/>
          </a:prstGeom>
          <a:noFill/>
        </p:spPr>
        <p:txBody>
          <a:bodyPr wrap="square" rtlCol="0">
            <a:spAutoFit/>
          </a:bodyPr>
          <a:lstStyle/>
          <a:p>
            <a:pPr algn="ctr"/>
            <a:r>
              <a:rPr lang="en-US" altLang="zh-CN" sz="1200" b="1" smtClean="0">
                <a:solidFill>
                  <a:schemeClr val="accent2">
                    <a:lumMod val="75000"/>
                  </a:schemeClr>
                </a:solidFill>
                <a:latin typeface="微软雅黑" pitchFamily="34" charset="-122"/>
                <a:ea typeface="微软雅黑" pitchFamily="34" charset="-122"/>
              </a:rPr>
              <a:t>1000</a:t>
            </a:r>
            <a:r>
              <a:rPr lang="zh-CN" altLang="en-US" sz="1200" b="1" smtClean="0">
                <a:solidFill>
                  <a:schemeClr val="accent2">
                    <a:lumMod val="75000"/>
                  </a:schemeClr>
                </a:solidFill>
                <a:latin typeface="微软雅黑" pitchFamily="34" charset="-122"/>
                <a:ea typeface="微软雅黑" pitchFamily="34" charset="-122"/>
              </a:rPr>
              <a:t>倍显微镜碳纤维图像</a:t>
            </a:r>
            <a:endParaRPr lang="zh-CN" altLang="en-US" sz="1200" b="1" dirty="0">
              <a:solidFill>
                <a:schemeClr val="accent2">
                  <a:lumMod val="75000"/>
                </a:schemeClr>
              </a:solidFill>
              <a:latin typeface="微软雅黑" pitchFamily="34" charset="-122"/>
              <a:ea typeface="微软雅黑" pitchFamily="34" charset="-122"/>
            </a:endParaRPr>
          </a:p>
        </p:txBody>
      </p:sp>
      <p:sp>
        <p:nvSpPr>
          <p:cNvPr id="9" name="TextBox 60"/>
          <p:cNvSpPr txBox="1"/>
          <p:nvPr/>
        </p:nvSpPr>
        <p:spPr>
          <a:xfrm>
            <a:off x="2627784" y="4713432"/>
            <a:ext cx="1366187" cy="461665"/>
          </a:xfrm>
          <a:prstGeom prst="rect">
            <a:avLst/>
          </a:prstGeom>
          <a:noFill/>
        </p:spPr>
        <p:txBody>
          <a:bodyPr wrap="square" rtlCol="0">
            <a:spAutoFit/>
          </a:bodyPr>
          <a:lstStyle/>
          <a:p>
            <a:pPr algn="ctr"/>
            <a:r>
              <a:rPr lang="en-US" altLang="zh-CN" sz="1200" b="1" smtClean="0">
                <a:solidFill>
                  <a:schemeClr val="accent2">
                    <a:lumMod val="75000"/>
                  </a:schemeClr>
                </a:solidFill>
                <a:latin typeface="微软雅黑" pitchFamily="34" charset="-122"/>
                <a:ea typeface="微软雅黑" pitchFamily="34" charset="-122"/>
              </a:rPr>
              <a:t>500</a:t>
            </a:r>
            <a:r>
              <a:rPr lang="zh-CN" altLang="en-US" sz="1200" b="1" smtClean="0">
                <a:solidFill>
                  <a:schemeClr val="accent2">
                    <a:lumMod val="75000"/>
                  </a:schemeClr>
                </a:solidFill>
                <a:latin typeface="微软雅黑" pitchFamily="34" charset="-122"/>
                <a:ea typeface="微软雅黑" pitchFamily="34" charset="-122"/>
              </a:rPr>
              <a:t>倍显微镜</a:t>
            </a:r>
            <a:endParaRPr lang="en-US" altLang="zh-CN" sz="1200" b="1" smtClean="0">
              <a:solidFill>
                <a:schemeClr val="accent2">
                  <a:lumMod val="75000"/>
                </a:schemeClr>
              </a:solidFill>
              <a:latin typeface="微软雅黑" pitchFamily="34" charset="-122"/>
              <a:ea typeface="微软雅黑" pitchFamily="34" charset="-122"/>
            </a:endParaRPr>
          </a:p>
          <a:p>
            <a:pPr algn="ctr"/>
            <a:r>
              <a:rPr lang="zh-CN" altLang="en-US" sz="1200" b="1" smtClean="0">
                <a:solidFill>
                  <a:schemeClr val="accent2">
                    <a:lumMod val="75000"/>
                  </a:schemeClr>
                </a:solidFill>
                <a:latin typeface="微软雅黑" pitchFamily="34" charset="-122"/>
                <a:ea typeface="微软雅黑" pitchFamily="34" charset="-122"/>
              </a:rPr>
              <a:t>玻璃纤维图像</a:t>
            </a:r>
            <a:endParaRPr lang="zh-CN" altLang="en-US" sz="1200" b="1" dirty="0">
              <a:solidFill>
                <a:schemeClr val="accent2">
                  <a:lumMod val="75000"/>
                </a:schemeClr>
              </a:solidFill>
              <a:latin typeface="微软雅黑" pitchFamily="34" charset="-122"/>
              <a:ea typeface="微软雅黑" pitchFamily="34" charset="-122"/>
            </a:endParaRPr>
          </a:p>
        </p:txBody>
      </p:sp>
      <p:pic>
        <p:nvPicPr>
          <p:cNvPr id="10" name="Picture 3" descr="C:\Users\PC4\Desktop\Microscopic Image Detection And Analysis System For Carbon Fiber Sucker Rod\Inpu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310" y="2159460"/>
            <a:ext cx="2172626" cy="1629580"/>
          </a:xfrm>
          <a:prstGeom prst="rect">
            <a:avLst/>
          </a:prstGeom>
          <a:extLst/>
        </p:spPr>
        <p:style>
          <a:lnRef idx="2">
            <a:schemeClr val="accent2">
              <a:shade val="50000"/>
            </a:schemeClr>
          </a:lnRef>
          <a:fillRef idx="1">
            <a:schemeClr val="accent2"/>
          </a:fillRef>
          <a:effectRef idx="0">
            <a:schemeClr val="accent2"/>
          </a:effectRef>
          <a:fontRef idx="minor">
            <a:schemeClr val="lt1"/>
          </a:fontRef>
        </p:style>
      </p:pic>
      <p:pic>
        <p:nvPicPr>
          <p:cNvPr id="11" name="图片 10" descr="C:\Users\PC4\Desktop\软件著作权\11.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9952" y="2145667"/>
            <a:ext cx="4176464" cy="3515581"/>
          </a:xfrm>
          <a:prstGeom prst="rect">
            <a:avLst/>
          </a:prstGeom>
          <a:ln/>
        </p:spPr>
        <p:style>
          <a:lnRef idx="2">
            <a:schemeClr val="accent1">
              <a:shade val="50000"/>
            </a:schemeClr>
          </a:lnRef>
          <a:fillRef idx="1">
            <a:schemeClr val="accent1"/>
          </a:fillRef>
          <a:effectRef idx="0">
            <a:schemeClr val="accent1"/>
          </a:effectRef>
          <a:fontRef idx="minor">
            <a:schemeClr val="lt1"/>
          </a:fontRef>
        </p:style>
      </p:pic>
      <p:sp>
        <p:nvSpPr>
          <p:cNvPr id="12" name="TextBox 60"/>
          <p:cNvSpPr txBox="1"/>
          <p:nvPr/>
        </p:nvSpPr>
        <p:spPr>
          <a:xfrm>
            <a:off x="5946077" y="5778895"/>
            <a:ext cx="936221" cy="276999"/>
          </a:xfrm>
          <a:prstGeom prst="rect">
            <a:avLst/>
          </a:prstGeom>
          <a:noFill/>
        </p:spPr>
        <p:txBody>
          <a:bodyPr wrap="square" rtlCol="0">
            <a:spAutoFit/>
          </a:bodyPr>
          <a:lstStyle/>
          <a:p>
            <a:r>
              <a:rPr lang="zh-CN" altLang="en-US" sz="1200" b="1" smtClean="0">
                <a:solidFill>
                  <a:schemeClr val="accent2">
                    <a:lumMod val="75000"/>
                  </a:schemeClr>
                </a:solidFill>
                <a:latin typeface="微软雅黑" pitchFamily="34" charset="-122"/>
                <a:ea typeface="微软雅黑" pitchFamily="34" charset="-122"/>
              </a:rPr>
              <a:t>训练步骤</a:t>
            </a:r>
            <a:endParaRPr lang="zh-CN" altLang="en-US" sz="1200" b="1" dirty="0">
              <a:solidFill>
                <a:schemeClr val="accent2">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17807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2"/>
          <p:cNvSpPr txBox="1"/>
          <p:nvPr/>
        </p:nvSpPr>
        <p:spPr>
          <a:xfrm>
            <a:off x="467544" y="1169457"/>
            <a:ext cx="7992888" cy="1323439"/>
          </a:xfrm>
          <a:prstGeom prst="rect">
            <a:avLst/>
          </a:prstGeom>
          <a:noFill/>
        </p:spPr>
        <p:txBody>
          <a:bodyPr wrap="square" rtlCol="0">
            <a:spAutoFit/>
          </a:bodyPr>
          <a:lstStyle/>
          <a:p>
            <a:r>
              <a:rPr lang="en-US" altLang="zh-CN" sz="1600" b="1" dirty="0" smtClean="0">
                <a:latin typeface="微软雅黑" pitchFamily="34" charset="-122"/>
                <a:ea typeface="微软雅黑" pitchFamily="34" charset="-122"/>
              </a:rPr>
              <a:t>2. </a:t>
            </a:r>
            <a:r>
              <a:rPr lang="zh-CN" altLang="en-US" sz="1600" b="1" dirty="0" smtClean="0">
                <a:latin typeface="微软雅黑" pitchFamily="34" charset="-122"/>
                <a:ea typeface="微软雅黑" pitchFamily="34" charset="-122"/>
              </a:rPr>
              <a:t>训练完成后利用系统进行数量检测，</a:t>
            </a:r>
            <a:r>
              <a:rPr lang="zh-CN" altLang="zh-CN" sz="1600" b="1" dirty="0" smtClean="0">
                <a:latin typeface="微软雅黑" pitchFamily="34" charset="-122"/>
                <a:ea typeface="微软雅黑" pitchFamily="34" charset="-122"/>
              </a:rPr>
              <a:t>其</a:t>
            </a:r>
            <a:r>
              <a:rPr lang="zh-CN" altLang="zh-CN" sz="1600" b="1" dirty="0">
                <a:latin typeface="微软雅黑" pitchFamily="34" charset="-122"/>
                <a:ea typeface="微软雅黑" pitchFamily="34" charset="-122"/>
              </a:rPr>
              <a:t>步骤如下</a:t>
            </a:r>
          </a:p>
          <a:p>
            <a:r>
              <a:rPr lang="en-US" altLang="zh-CN" sz="1600" b="1" dirty="0" smtClean="0">
                <a:latin typeface="微软雅黑" pitchFamily="34" charset="-122"/>
                <a:ea typeface="微软雅黑" pitchFamily="34" charset="-122"/>
              </a:rPr>
              <a:t>(1)</a:t>
            </a:r>
            <a:r>
              <a:rPr lang="zh-CN" altLang="en-US" sz="1600" b="1" dirty="0" smtClean="0">
                <a:latin typeface="微软雅黑" pitchFamily="34" charset="-122"/>
                <a:ea typeface="微软雅黑" pitchFamily="34" charset="-122"/>
              </a:rPr>
              <a:t>根据图像大小将图像分为相互重叠的若干图像单位</a:t>
            </a:r>
            <a:endParaRPr lang="en-US" altLang="zh-CN" sz="1600" b="1" dirty="0" smtClean="0">
              <a:latin typeface="微软雅黑" pitchFamily="34" charset="-122"/>
              <a:ea typeface="微软雅黑" pitchFamily="34" charset="-122"/>
            </a:endParaRPr>
          </a:p>
          <a:p>
            <a:r>
              <a:rPr lang="en-US" altLang="zh-CN" sz="1600" b="1" dirty="0">
                <a:latin typeface="微软雅黑" pitchFamily="34" charset="-122"/>
                <a:ea typeface="微软雅黑" pitchFamily="34" charset="-122"/>
              </a:rPr>
              <a:t>(2</a:t>
            </a:r>
            <a:r>
              <a:rPr lang="en-US" altLang="zh-CN" sz="1600" b="1" dirty="0" smtClean="0">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对每个图像单位</a:t>
            </a:r>
            <a:r>
              <a:rPr lang="zh-CN" altLang="zh-CN" sz="1600" b="1" dirty="0" smtClean="0">
                <a:latin typeface="微软雅黑" pitchFamily="34" charset="-122"/>
                <a:ea typeface="微软雅黑" pitchFamily="34" charset="-122"/>
              </a:rPr>
              <a:t>使用</a:t>
            </a:r>
            <a:r>
              <a:rPr lang="en-US" altLang="zh-CN" sz="1600" b="1" dirty="0">
                <a:latin typeface="微软雅黑" pitchFamily="34" charset="-122"/>
                <a:ea typeface="微软雅黑" pitchFamily="34" charset="-122"/>
              </a:rPr>
              <a:t>YOLO</a:t>
            </a:r>
            <a:r>
              <a:rPr lang="zh-CN" altLang="zh-CN" sz="1600" b="1" dirty="0">
                <a:latin typeface="微软雅黑" pitchFamily="34" charset="-122"/>
                <a:ea typeface="微软雅黑" pitchFamily="34" charset="-122"/>
              </a:rPr>
              <a:t>算法进行检测，检测出的预测边界框经过坐标变换，输出到原始图像中。</a:t>
            </a:r>
          </a:p>
          <a:p>
            <a:r>
              <a:rPr lang="en-US" altLang="zh-CN" sz="1600" b="1" dirty="0" smtClean="0">
                <a:latin typeface="微软雅黑" pitchFamily="34" charset="-122"/>
                <a:ea typeface="微软雅黑" pitchFamily="34" charset="-122"/>
              </a:rPr>
              <a:t>(3)</a:t>
            </a:r>
            <a:r>
              <a:rPr lang="zh-CN" altLang="zh-CN" sz="1600" b="1" dirty="0" smtClean="0">
                <a:latin typeface="微软雅黑" pitchFamily="34" charset="-122"/>
                <a:ea typeface="微软雅黑" pitchFamily="34" charset="-122"/>
              </a:rPr>
              <a:t>对</a:t>
            </a:r>
            <a:r>
              <a:rPr lang="zh-CN" altLang="zh-CN" sz="1600" b="1" dirty="0">
                <a:latin typeface="微软雅黑" pitchFamily="34" charset="-122"/>
                <a:ea typeface="微软雅黑" pitchFamily="34" charset="-122"/>
              </a:rPr>
              <a:t>图像用非极大值抑制法筛选出合适的边界框，并统计边界框</a:t>
            </a:r>
            <a:r>
              <a:rPr lang="zh-CN" altLang="zh-CN" sz="1600" b="1" dirty="0" smtClean="0">
                <a:latin typeface="微软雅黑" pitchFamily="34" charset="-122"/>
                <a:ea typeface="微软雅黑" pitchFamily="34" charset="-122"/>
              </a:rPr>
              <a:t>个数</a:t>
            </a:r>
            <a:r>
              <a:rPr lang="zh-CN" altLang="en-US" sz="1600" b="1" dirty="0" smtClean="0">
                <a:latin typeface="微软雅黑" pitchFamily="34" charset="-122"/>
                <a:ea typeface="微软雅黑" pitchFamily="34" charset="-122"/>
              </a:rPr>
              <a:t>与位置大小</a:t>
            </a:r>
            <a:r>
              <a:rPr lang="zh-CN" altLang="zh-CN" sz="1600" b="1" dirty="0" smtClean="0">
                <a:latin typeface="微软雅黑" pitchFamily="34" charset="-122"/>
                <a:ea typeface="微软雅黑" pitchFamily="34" charset="-122"/>
              </a:rPr>
              <a:t>。</a:t>
            </a:r>
            <a:endParaRPr lang="zh-CN" altLang="zh-CN" sz="1600" b="1" dirty="0">
              <a:latin typeface="微软雅黑" pitchFamily="34" charset="-122"/>
              <a:ea typeface="微软雅黑" pitchFamily="34" charset="-122"/>
            </a:endParaRPr>
          </a:p>
        </p:txBody>
      </p:sp>
      <p:pic>
        <p:nvPicPr>
          <p:cNvPr id="6" name="Picture 2" descr="C:\Users\PC4\Desktop\epp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461" y="2780928"/>
            <a:ext cx="7884876" cy="2808312"/>
          </a:xfrm>
          <a:prstGeom prst="rect">
            <a:avLst/>
          </a:prstGeom>
        </p:spPr>
        <p:style>
          <a:lnRef idx="2">
            <a:schemeClr val="dk1">
              <a:shade val="50000"/>
            </a:schemeClr>
          </a:lnRef>
          <a:fillRef idx="1">
            <a:schemeClr val="dk1"/>
          </a:fillRef>
          <a:effectRef idx="0">
            <a:schemeClr val="dk1"/>
          </a:effectRef>
          <a:fontRef idx="minor">
            <a:schemeClr val="lt1"/>
          </a:fontRef>
        </p:style>
      </p:pic>
      <p:sp>
        <p:nvSpPr>
          <p:cNvPr id="9" name="TextBox 8"/>
          <p:cNvSpPr txBox="1"/>
          <p:nvPr/>
        </p:nvSpPr>
        <p:spPr>
          <a:xfrm>
            <a:off x="3546140" y="5692974"/>
            <a:ext cx="1800200" cy="276999"/>
          </a:xfrm>
          <a:prstGeom prst="rect">
            <a:avLst/>
          </a:prstGeom>
          <a:noFill/>
        </p:spPr>
        <p:txBody>
          <a:bodyPr wrap="square" rtlCol="0">
            <a:spAutoFit/>
          </a:bodyPr>
          <a:lstStyle/>
          <a:p>
            <a:pPr algn="ctr"/>
            <a:r>
              <a:rPr lang="zh-CN" altLang="en-US" sz="1200" b="1" smtClean="0">
                <a:solidFill>
                  <a:schemeClr val="accent2">
                    <a:lumMod val="75000"/>
                  </a:schemeClr>
                </a:solidFill>
                <a:latin typeface="微软雅黑" pitchFamily="34" charset="-122"/>
                <a:ea typeface="微软雅黑" pitchFamily="34" charset="-122"/>
              </a:rPr>
              <a:t>检测步骤图</a:t>
            </a:r>
            <a:endParaRPr lang="zh-CN" altLang="en-US" sz="1200" b="1" dirty="0">
              <a:solidFill>
                <a:schemeClr val="accent2">
                  <a:lumMod val="75000"/>
                </a:schemeClr>
              </a:solidFill>
              <a:latin typeface="微软雅黑" pitchFamily="34" charset="-122"/>
              <a:ea typeface="微软雅黑" pitchFamily="34" charset="-122"/>
            </a:endParaRPr>
          </a:p>
        </p:txBody>
      </p:sp>
      <p:sp>
        <p:nvSpPr>
          <p:cNvPr id="10" name="矩形 9"/>
          <p:cNvSpPr/>
          <p:nvPr/>
        </p:nvSpPr>
        <p:spPr>
          <a:xfrm>
            <a:off x="288032" y="404664"/>
            <a:ext cx="6516216" cy="830997"/>
          </a:xfrm>
          <a:prstGeom prst="rect">
            <a:avLst/>
          </a:prstGeom>
        </p:spPr>
        <p:txBody>
          <a:bodyPr wrap="square">
            <a:spAutoFit/>
          </a:bodyPr>
          <a:lstStyle/>
          <a:p>
            <a:r>
              <a:rPr lang="zh-CN" altLang="en-US" sz="2400" b="1" dirty="0" smtClean="0">
                <a:solidFill>
                  <a:schemeClr val="bg1"/>
                </a:solidFill>
                <a:latin typeface="微软雅黑" pitchFamily="34" charset="-122"/>
                <a:ea typeface="微软雅黑" pitchFamily="34" charset="-122"/>
              </a:rPr>
              <a:t>三</a:t>
            </a:r>
            <a:r>
              <a:rPr lang="en-US" altLang="zh-CN" sz="2400" b="1" dirty="0" smtClean="0">
                <a:solidFill>
                  <a:schemeClr val="bg1"/>
                </a:solidFill>
                <a:latin typeface="微软雅黑" pitchFamily="34" charset="-122"/>
                <a:ea typeface="微软雅黑" pitchFamily="34" charset="-122"/>
              </a:rPr>
              <a:t>. </a:t>
            </a:r>
            <a:r>
              <a:rPr lang="zh-CN" altLang="en-US" sz="2400" b="1" dirty="0" smtClean="0">
                <a:solidFill>
                  <a:schemeClr val="bg1"/>
                </a:solidFill>
                <a:latin typeface="微软雅黑" pitchFamily="34" charset="-122"/>
                <a:ea typeface="微软雅黑" pitchFamily="34" charset="-122"/>
              </a:rPr>
              <a:t>系统的设计与</a:t>
            </a:r>
            <a:r>
              <a:rPr lang="zh-CN" altLang="en-US" sz="2400" b="1" dirty="0">
                <a:solidFill>
                  <a:schemeClr val="bg1"/>
                </a:solidFill>
                <a:latin typeface="微软雅黑" pitchFamily="34" charset="-122"/>
                <a:ea typeface="微软雅黑" pitchFamily="34" charset="-122"/>
              </a:rPr>
              <a:t>实现步骤</a:t>
            </a:r>
            <a:endParaRPr lang="zh-CN" altLang="en-US" sz="2400" dirty="0">
              <a:solidFill>
                <a:schemeClr val="bg1"/>
              </a:solidFill>
            </a:endParaRPr>
          </a:p>
          <a:p>
            <a:endParaRPr lang="zh-CN" altLang="en-US" sz="2400" dirty="0">
              <a:solidFill>
                <a:schemeClr val="bg1"/>
              </a:solidFill>
            </a:endParaRPr>
          </a:p>
        </p:txBody>
      </p:sp>
    </p:spTree>
    <p:extLst>
      <p:ext uri="{BB962C8B-B14F-4D97-AF65-F5344CB8AC3E}">
        <p14:creationId xmlns:p14="http://schemas.microsoft.com/office/powerpoint/2010/main" val="424072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273413" y="1251016"/>
                <a:ext cx="8388424" cy="1077218"/>
              </a:xfrm>
              <a:prstGeom prst="rect">
                <a:avLst/>
              </a:prstGeom>
              <a:noFill/>
            </p:spPr>
            <p:txBody>
              <a:bodyPr wrap="square" rtlCol="0">
                <a:spAutoFit/>
              </a:bodyPr>
              <a:lstStyle/>
              <a:p>
                <a:r>
                  <a:rPr lang="en-US" altLang="zh-CN" sz="1600" b="1" dirty="0" smtClean="0">
                    <a:latin typeface="微软雅黑" pitchFamily="34" charset="-122"/>
                    <a:ea typeface="微软雅黑" pitchFamily="34" charset="-122"/>
                  </a:rPr>
                  <a:t>3.</a:t>
                </a:r>
                <a:r>
                  <a:rPr lang="zh-CN" altLang="zh-CN" sz="1600" b="1" dirty="0" smtClean="0">
                    <a:latin typeface="微软雅黑" pitchFamily="34" charset="-122"/>
                    <a:ea typeface="微软雅黑" pitchFamily="34" charset="-122"/>
                  </a:rPr>
                  <a:t>统计</a:t>
                </a:r>
                <a:r>
                  <a:rPr lang="zh-CN" altLang="zh-CN" sz="1600" b="1" dirty="0">
                    <a:latin typeface="微软雅黑" pitchFamily="34" charset="-122"/>
                    <a:ea typeface="微软雅黑" pitchFamily="34" charset="-122"/>
                  </a:rPr>
                  <a:t>完纤维个数之后，根据边界框坐标计算纤维直径、面积大小。</a:t>
                </a:r>
              </a:p>
              <a:p>
                <a:r>
                  <a:rPr lang="en-US" altLang="zh-CN" sz="1600" b="1" dirty="0" smtClean="0">
                    <a:latin typeface="微软雅黑" pitchFamily="34" charset="-122"/>
                    <a:ea typeface="微软雅黑" pitchFamily="34" charset="-122"/>
                  </a:rPr>
                  <a:t>(1)</a:t>
                </a:r>
                <a:r>
                  <a:rPr lang="zh-CN" altLang="zh-CN" sz="1600" b="1" dirty="0" smtClean="0">
                    <a:latin typeface="微软雅黑" pitchFamily="34" charset="-122"/>
                    <a:ea typeface="微软雅黑" pitchFamily="34" charset="-122"/>
                  </a:rPr>
                  <a:t>直径</a:t>
                </a:r>
                <a:r>
                  <a:rPr lang="zh-CN" altLang="zh-CN" sz="1600" b="1" dirty="0">
                    <a:latin typeface="微软雅黑" pitchFamily="34" charset="-122"/>
                    <a:ea typeface="微软雅黑" pitchFamily="34" charset="-122"/>
                  </a:rPr>
                  <a:t>、面积的计算</a:t>
                </a:r>
              </a:p>
              <a:p>
                <a:r>
                  <a:rPr lang="zh-CN" altLang="zh-CN" sz="1600" b="1" dirty="0" smtClean="0">
                    <a:latin typeface="微软雅黑" pitchFamily="34" charset="-122"/>
                    <a:ea typeface="微软雅黑" pitchFamily="34" charset="-122"/>
                  </a:rPr>
                  <a:t>如</a:t>
                </a:r>
                <a:r>
                  <a:rPr lang="zh-CN" altLang="zh-CN" sz="1600" b="1" dirty="0">
                    <a:latin typeface="微软雅黑" pitchFamily="34" charset="-122"/>
                    <a:ea typeface="微软雅黑" pitchFamily="34" charset="-122"/>
                  </a:rPr>
                  <a:t>图所示，预测框为矩形，真实纤维形状近似不规则椭圆形。取其半长轴的长度为纤维的直径长度。根据椭圆面积公式</a:t>
                </a:r>
                <a14:m>
                  <m:oMath xmlns:m="http://schemas.openxmlformats.org/officeDocument/2006/math">
                    <m:r>
                      <a:rPr lang="en-US" altLang="zh-CN" sz="1600" b="1" i="1">
                        <a:latin typeface="Cambria Math"/>
                      </a:rPr>
                      <m:t>𝐒</m:t>
                    </m:r>
                    <m:r>
                      <a:rPr lang="en-US" altLang="zh-CN" sz="1600" b="1">
                        <a:latin typeface="Cambria Math"/>
                      </a:rPr>
                      <m:t>=</m:t>
                    </m:r>
                    <m:r>
                      <a:rPr lang="zh-CN" altLang="zh-CN" sz="1600" b="1" i="1">
                        <a:latin typeface="Cambria Math"/>
                      </a:rPr>
                      <m:t>𝛑</m:t>
                    </m:r>
                    <m:r>
                      <a:rPr lang="en-US" altLang="zh-CN" sz="1600" b="1">
                        <a:latin typeface="Cambria Math"/>
                      </a:rPr>
                      <m:t>×</m:t>
                    </m:r>
                    <m:r>
                      <a:rPr lang="en-US" altLang="zh-CN" sz="1600" b="1" i="1">
                        <a:latin typeface="Cambria Math"/>
                      </a:rPr>
                      <m:t>𝐚</m:t>
                    </m:r>
                    <m:r>
                      <a:rPr lang="en-US" altLang="zh-CN" sz="1600" b="1">
                        <a:latin typeface="Cambria Math"/>
                      </a:rPr>
                      <m:t>×</m:t>
                    </m:r>
                    <m:r>
                      <a:rPr lang="en-US" altLang="zh-CN" sz="1600" b="1" i="1">
                        <a:latin typeface="Cambria Math"/>
                      </a:rPr>
                      <m:t>𝐛</m:t>
                    </m:r>
                  </m:oMath>
                </a14:m>
                <a:r>
                  <a:rPr lang="zh-CN" altLang="zh-CN" sz="1600" b="1" dirty="0">
                    <a:latin typeface="微软雅黑" pitchFamily="34" charset="-122"/>
                    <a:ea typeface="微软雅黑" pitchFamily="34" charset="-122"/>
                  </a:rPr>
                  <a:t>计算纤维近似面积</a:t>
                </a:r>
                <a:r>
                  <a:rPr lang="zh-CN" altLang="zh-CN" sz="1600" b="1" dirty="0" smtClean="0">
                    <a:latin typeface="微软雅黑" pitchFamily="34" charset="-122"/>
                    <a:ea typeface="微软雅黑" pitchFamily="34" charset="-122"/>
                  </a:rPr>
                  <a:t>。</a:t>
                </a:r>
                <a:endParaRPr lang="zh-CN" altLang="zh-CN" sz="1600" b="1" dirty="0">
                  <a:latin typeface="微软雅黑" pitchFamily="34" charset="-122"/>
                  <a:ea typeface="微软雅黑" pitchFamily="34"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73413" y="1251016"/>
                <a:ext cx="8388424" cy="1077218"/>
              </a:xfrm>
              <a:prstGeom prst="rect">
                <a:avLst/>
              </a:prstGeom>
              <a:blipFill rotWithShape="0">
                <a:blip r:embed="rId2"/>
                <a:stretch>
                  <a:fillRect l="-436" t="-1695" b="-6215"/>
                </a:stretch>
              </a:blipFill>
            </p:spPr>
            <p:txBody>
              <a:bodyPr/>
              <a:lstStyle/>
              <a:p>
                <a:r>
                  <a:rPr lang="zh-CN" altLang="en-US">
                    <a:noFill/>
                  </a:rPr>
                  <a:t> </a:t>
                </a:r>
              </a:p>
            </p:txBody>
          </p:sp>
        </mc:Fallback>
      </mc:AlternateContent>
      <p:pic>
        <p:nvPicPr>
          <p:cNvPr id="5" name="图片 4"/>
          <p:cNvPicPr/>
          <p:nvPr/>
        </p:nvPicPr>
        <p:blipFill>
          <a:blip r:embed="rId3"/>
          <a:stretch>
            <a:fillRect/>
          </a:stretch>
        </p:blipFill>
        <p:spPr>
          <a:xfrm>
            <a:off x="3923928" y="2420888"/>
            <a:ext cx="4931416" cy="3100121"/>
          </a:xfrm>
          <a:prstGeom prst="rect">
            <a:avLst/>
          </a:prstGeom>
        </p:spPr>
        <p:style>
          <a:lnRef idx="2">
            <a:schemeClr val="accent6">
              <a:shade val="50000"/>
            </a:schemeClr>
          </a:lnRef>
          <a:fillRef idx="1">
            <a:schemeClr val="accent6"/>
          </a:fillRef>
          <a:effectRef idx="0">
            <a:schemeClr val="accent6"/>
          </a:effectRef>
          <a:fontRef idx="minor">
            <a:schemeClr val="lt1"/>
          </a:fontRef>
        </p:style>
      </p:pic>
      <p:sp>
        <p:nvSpPr>
          <p:cNvPr id="3" name="TextBox 2"/>
          <p:cNvSpPr txBox="1"/>
          <p:nvPr/>
        </p:nvSpPr>
        <p:spPr>
          <a:xfrm>
            <a:off x="323528" y="3212976"/>
            <a:ext cx="3528392" cy="2062103"/>
          </a:xfrm>
          <a:prstGeom prst="rect">
            <a:avLst/>
          </a:prstGeom>
          <a:noFill/>
        </p:spPr>
        <p:txBody>
          <a:bodyPr wrap="square" rtlCol="0">
            <a:spAutoFit/>
          </a:bodyPr>
          <a:lstStyle/>
          <a:p>
            <a:r>
              <a:rPr lang="en-US" altLang="zh-CN" sz="1600" b="1" dirty="0" smtClean="0">
                <a:latin typeface="微软雅黑" pitchFamily="34" charset="-122"/>
                <a:ea typeface="微软雅黑" pitchFamily="34" charset="-122"/>
              </a:rPr>
              <a:t>(2)</a:t>
            </a:r>
            <a:r>
              <a:rPr lang="zh-CN" altLang="zh-CN" sz="1600" b="1" dirty="0">
                <a:latin typeface="微软雅黑" pitchFamily="34" charset="-122"/>
                <a:ea typeface="微软雅黑" pitchFamily="34" charset="-122"/>
              </a:rPr>
              <a:t>输出值筛选</a:t>
            </a:r>
          </a:p>
          <a:p>
            <a:r>
              <a:rPr lang="zh-CN" altLang="zh-CN" sz="1600" b="1" dirty="0">
                <a:latin typeface="微软雅黑" pitchFamily="34" charset="-122"/>
                <a:ea typeface="微软雅黑" pitchFamily="34" charset="-122"/>
              </a:rPr>
              <a:t>将输出值按照从小到大的顺序排列，去除前后</a:t>
            </a:r>
            <a:r>
              <a:rPr lang="en-US" altLang="zh-CN" sz="1600" b="1" dirty="0">
                <a:latin typeface="微软雅黑" pitchFamily="34" charset="-122"/>
                <a:ea typeface="微软雅黑" pitchFamily="34" charset="-122"/>
              </a:rPr>
              <a:t>10%</a:t>
            </a:r>
            <a:r>
              <a:rPr lang="zh-CN" altLang="zh-CN" sz="1600" b="1" dirty="0">
                <a:latin typeface="微软雅黑" pitchFamily="34" charset="-122"/>
                <a:ea typeface="微软雅黑" pitchFamily="34" charset="-122"/>
              </a:rPr>
              <a:t>可能产生奇异点的值，从剩下的</a:t>
            </a:r>
            <a:r>
              <a:rPr lang="en-US" altLang="zh-CN" sz="1600" b="1" dirty="0">
                <a:latin typeface="微软雅黑" pitchFamily="34" charset="-122"/>
                <a:ea typeface="微软雅黑" pitchFamily="34" charset="-122"/>
              </a:rPr>
              <a:t>80%</a:t>
            </a:r>
            <a:r>
              <a:rPr lang="zh-CN" altLang="zh-CN" sz="1600" b="1" dirty="0">
                <a:latin typeface="微软雅黑" pitchFamily="34" charset="-122"/>
                <a:ea typeface="微软雅黑" pitchFamily="34" charset="-122"/>
              </a:rPr>
              <a:t>中输出最大值、最小值、平均值和中值作为纤维直径与面积的参考值。</a:t>
            </a:r>
          </a:p>
          <a:p>
            <a:endParaRPr lang="zh-CN" altLang="en-US" sz="1600" b="1" dirty="0">
              <a:latin typeface="微软雅黑" pitchFamily="34" charset="-122"/>
              <a:ea typeface="微软雅黑" pitchFamily="34" charset="-122"/>
            </a:endParaRPr>
          </a:p>
          <a:p>
            <a:endParaRPr lang="zh-CN" altLang="en-US" sz="1600" dirty="0"/>
          </a:p>
        </p:txBody>
      </p:sp>
      <p:sp>
        <p:nvSpPr>
          <p:cNvPr id="7" name="TextBox 6"/>
          <p:cNvSpPr txBox="1"/>
          <p:nvPr/>
        </p:nvSpPr>
        <p:spPr>
          <a:xfrm>
            <a:off x="5580112" y="5805264"/>
            <a:ext cx="1800200" cy="276999"/>
          </a:xfrm>
          <a:prstGeom prst="rect">
            <a:avLst/>
          </a:prstGeom>
          <a:noFill/>
        </p:spPr>
        <p:txBody>
          <a:bodyPr wrap="square" rtlCol="0">
            <a:spAutoFit/>
          </a:bodyPr>
          <a:lstStyle/>
          <a:p>
            <a:pPr algn="ctr"/>
            <a:r>
              <a:rPr lang="zh-CN" altLang="en-US" sz="1200" b="1" smtClean="0">
                <a:solidFill>
                  <a:schemeClr val="accent2">
                    <a:lumMod val="75000"/>
                  </a:schemeClr>
                </a:solidFill>
                <a:latin typeface="微软雅黑" pitchFamily="34" charset="-122"/>
                <a:ea typeface="微软雅黑" pitchFamily="34" charset="-122"/>
              </a:rPr>
              <a:t>直径面积计算图</a:t>
            </a:r>
            <a:endParaRPr lang="zh-CN" altLang="en-US" sz="1200" b="1" dirty="0">
              <a:solidFill>
                <a:schemeClr val="accent2">
                  <a:lumMod val="75000"/>
                </a:schemeClr>
              </a:solidFill>
              <a:latin typeface="微软雅黑" pitchFamily="34" charset="-122"/>
              <a:ea typeface="微软雅黑" pitchFamily="34" charset="-122"/>
            </a:endParaRPr>
          </a:p>
        </p:txBody>
      </p:sp>
      <p:sp>
        <p:nvSpPr>
          <p:cNvPr id="8" name="矩形 7"/>
          <p:cNvSpPr/>
          <p:nvPr/>
        </p:nvSpPr>
        <p:spPr>
          <a:xfrm>
            <a:off x="288032" y="404664"/>
            <a:ext cx="6516216" cy="830997"/>
          </a:xfrm>
          <a:prstGeom prst="rect">
            <a:avLst/>
          </a:prstGeom>
        </p:spPr>
        <p:txBody>
          <a:bodyPr wrap="square">
            <a:spAutoFit/>
          </a:bodyPr>
          <a:lstStyle/>
          <a:p>
            <a:r>
              <a:rPr lang="zh-CN" altLang="en-US" sz="2400" b="1" dirty="0">
                <a:solidFill>
                  <a:schemeClr val="bg1"/>
                </a:solidFill>
                <a:latin typeface="微软雅黑" pitchFamily="34" charset="-122"/>
                <a:ea typeface="微软雅黑" pitchFamily="34" charset="-122"/>
              </a:rPr>
              <a:t>三</a:t>
            </a:r>
            <a:r>
              <a:rPr lang="en-US" altLang="zh-CN" sz="2400" b="1" dirty="0" smtClean="0">
                <a:solidFill>
                  <a:schemeClr val="bg1"/>
                </a:solidFill>
                <a:latin typeface="微软雅黑" pitchFamily="34" charset="-122"/>
                <a:ea typeface="微软雅黑" pitchFamily="34" charset="-122"/>
              </a:rPr>
              <a:t>. </a:t>
            </a:r>
            <a:r>
              <a:rPr lang="zh-CN" altLang="en-US" sz="2400" b="1" dirty="0" smtClean="0">
                <a:solidFill>
                  <a:schemeClr val="bg1"/>
                </a:solidFill>
                <a:latin typeface="微软雅黑" pitchFamily="34" charset="-122"/>
                <a:ea typeface="微软雅黑" pitchFamily="34" charset="-122"/>
              </a:rPr>
              <a:t>系统的设计与</a:t>
            </a:r>
            <a:r>
              <a:rPr lang="zh-CN" altLang="en-US" sz="2400" b="1" dirty="0">
                <a:solidFill>
                  <a:schemeClr val="bg1"/>
                </a:solidFill>
                <a:latin typeface="微软雅黑" pitchFamily="34" charset="-122"/>
                <a:ea typeface="微软雅黑" pitchFamily="34" charset="-122"/>
              </a:rPr>
              <a:t>实现步骤</a:t>
            </a:r>
            <a:endParaRPr lang="zh-CN" altLang="en-US" sz="2400" dirty="0">
              <a:solidFill>
                <a:schemeClr val="bg1"/>
              </a:solidFill>
            </a:endParaRPr>
          </a:p>
          <a:p>
            <a:endParaRPr lang="zh-CN" altLang="en-US" sz="2400" dirty="0">
              <a:solidFill>
                <a:schemeClr val="bg1"/>
              </a:solidFill>
            </a:endParaRPr>
          </a:p>
        </p:txBody>
      </p:sp>
    </p:spTree>
    <p:extLst>
      <p:ext uri="{BB962C8B-B14F-4D97-AF65-F5344CB8AC3E}">
        <p14:creationId xmlns:p14="http://schemas.microsoft.com/office/powerpoint/2010/main" val="45576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288032" y="1116199"/>
                <a:ext cx="8460432" cy="3104889"/>
              </a:xfrm>
              <a:prstGeom prst="rect">
                <a:avLst/>
              </a:prstGeom>
              <a:noFill/>
            </p:spPr>
            <p:txBody>
              <a:bodyPr wrap="square" rtlCol="0">
                <a:spAutoFit/>
              </a:bodyPr>
              <a:lstStyle/>
              <a:p>
                <a:r>
                  <a:rPr lang="en-US" altLang="zh-CN" sz="1600" b="1" dirty="0" smtClean="0">
                    <a:latin typeface="微软雅黑" pitchFamily="34" charset="-122"/>
                    <a:ea typeface="微软雅黑" pitchFamily="34" charset="-122"/>
                  </a:rPr>
                  <a:t>4.</a:t>
                </a:r>
                <a:r>
                  <a:rPr lang="zh-CN" altLang="zh-CN" sz="1600" b="1" dirty="0" smtClean="0">
                    <a:latin typeface="微软雅黑" pitchFamily="34" charset="-122"/>
                    <a:ea typeface="微软雅黑" pitchFamily="34" charset="-122"/>
                  </a:rPr>
                  <a:t>纤维</a:t>
                </a:r>
                <a:r>
                  <a:rPr lang="zh-CN" altLang="zh-CN" sz="1600" b="1" dirty="0">
                    <a:latin typeface="微软雅黑" pitchFamily="34" charset="-122"/>
                    <a:ea typeface="微软雅黑" pitchFamily="34" charset="-122"/>
                  </a:rPr>
                  <a:t>体积含量是计算纤维在材料中含量，采用两种方法计算</a:t>
                </a:r>
              </a:p>
              <a:p>
                <a:r>
                  <a:rPr lang="en-US" altLang="zh-CN" sz="1600" b="1" dirty="0">
                    <a:latin typeface="微软雅黑" pitchFamily="34" charset="-122"/>
                    <a:ea typeface="微软雅黑" pitchFamily="34" charset="-122"/>
                  </a:rPr>
                  <a:t>(</a:t>
                </a:r>
                <a:r>
                  <a:rPr lang="en-US" altLang="zh-CN" sz="1600" b="1" dirty="0" smtClean="0">
                    <a:latin typeface="微软雅黑" pitchFamily="34" charset="-122"/>
                    <a:ea typeface="微软雅黑" pitchFamily="34" charset="-122"/>
                  </a:rPr>
                  <a:t>1)</a:t>
                </a:r>
                <a:r>
                  <a:rPr lang="zh-CN" altLang="en-US" sz="1600" b="1" dirty="0" smtClean="0">
                    <a:latin typeface="微软雅黑" pitchFamily="34" charset="-122"/>
                    <a:ea typeface="微软雅黑" pitchFamily="34" charset="-122"/>
                  </a:rPr>
                  <a:t>最大类间方差</a:t>
                </a:r>
                <a:r>
                  <a:rPr lang="zh-CN" altLang="zh-CN" sz="1600" b="1" dirty="0" smtClean="0">
                    <a:latin typeface="微软雅黑" pitchFamily="34" charset="-122"/>
                    <a:ea typeface="微软雅黑" pitchFamily="34" charset="-122"/>
                  </a:rPr>
                  <a:t>算法</a:t>
                </a:r>
                <a:endParaRPr lang="zh-CN" altLang="zh-CN" sz="1600" b="1" dirty="0">
                  <a:latin typeface="微软雅黑" pitchFamily="34" charset="-122"/>
                  <a:ea typeface="微软雅黑" pitchFamily="34" charset="-122"/>
                </a:endParaRPr>
              </a:p>
              <a:p>
                <a:r>
                  <a:rPr lang="zh-CN" altLang="zh-CN" sz="1600" b="1" dirty="0">
                    <a:latin typeface="微软雅黑" pitchFamily="34" charset="-122"/>
                    <a:ea typeface="微软雅黑" pitchFamily="34" charset="-122"/>
                  </a:rPr>
                  <a:t>被检测图像中纤维的亮度基本相同，即像素值相似，背景颜色整体偏暗。故可</a:t>
                </a:r>
                <a:r>
                  <a:rPr lang="zh-CN" altLang="zh-CN" sz="1600" b="1" dirty="0" smtClean="0">
                    <a:latin typeface="微软雅黑" pitchFamily="34" charset="-122"/>
                    <a:ea typeface="微软雅黑" pitchFamily="34" charset="-122"/>
                  </a:rPr>
                  <a:t>采用</a:t>
                </a:r>
                <a:r>
                  <a:rPr lang="zh-CN" altLang="en-US" sz="1600" b="1" dirty="0">
                    <a:latin typeface="微软雅黑" pitchFamily="34" charset="-122"/>
                    <a:ea typeface="微软雅黑" pitchFamily="34" charset="-122"/>
                  </a:rPr>
                  <a:t>最大类间方差</a:t>
                </a:r>
                <a:r>
                  <a:rPr lang="zh-CN" altLang="zh-CN" sz="1600" b="1" dirty="0" smtClean="0">
                    <a:latin typeface="微软雅黑" pitchFamily="34" charset="-122"/>
                    <a:ea typeface="微软雅黑" pitchFamily="34" charset="-122"/>
                  </a:rPr>
                  <a:t>算法对</a:t>
                </a:r>
                <a:r>
                  <a:rPr lang="zh-CN" altLang="zh-CN" sz="1600" b="1" dirty="0">
                    <a:latin typeface="微软雅黑" pitchFamily="34" charset="-122"/>
                    <a:ea typeface="微软雅黑" pitchFamily="34" charset="-122"/>
                  </a:rPr>
                  <a:t>图像进行二值化操作，通过寻找类间方差最小的阈值使纤维与背景在图像中分离，从而计算纤维含量。其计算步骤如下</a:t>
                </a:r>
              </a:p>
              <a:p>
                <a:r>
                  <a:rPr lang="en-US" altLang="zh-CN" sz="1600" b="1" dirty="0" smtClean="0">
                    <a:latin typeface="微软雅黑" pitchFamily="34" charset="-122"/>
                    <a:ea typeface="微软雅黑" pitchFamily="34" charset="-122"/>
                  </a:rPr>
                  <a:t>· </a:t>
                </a:r>
                <a:r>
                  <a:rPr lang="zh-CN" altLang="zh-CN" sz="1600" b="1" dirty="0" smtClean="0">
                    <a:latin typeface="微软雅黑" pitchFamily="34" charset="-122"/>
                    <a:ea typeface="微软雅黑" pitchFamily="34" charset="-122"/>
                  </a:rPr>
                  <a:t>根据</a:t>
                </a:r>
                <a:r>
                  <a:rPr lang="zh-CN" altLang="zh-CN" sz="1600" b="1" dirty="0">
                    <a:latin typeface="微软雅黑" pitchFamily="34" charset="-122"/>
                    <a:ea typeface="微软雅黑" pitchFamily="34" charset="-122"/>
                  </a:rPr>
                  <a:t>阈值</a:t>
                </a:r>
                <a:r>
                  <a:rPr lang="en-US" altLang="zh-CN" sz="1600" b="1" dirty="0">
                    <a:latin typeface="微软雅黑" pitchFamily="34" charset="-122"/>
                    <a:ea typeface="微软雅黑" pitchFamily="34" charset="-122"/>
                  </a:rPr>
                  <a:t>T</a:t>
                </a:r>
                <a:r>
                  <a:rPr lang="zh-CN" altLang="zh-CN" sz="1600" b="1" dirty="0">
                    <a:latin typeface="微软雅黑" pitchFamily="34" charset="-122"/>
                    <a:ea typeface="微软雅黑" pitchFamily="34" charset="-122"/>
                  </a:rPr>
                  <a:t>将图像分为前景背景两部分</a:t>
                </a:r>
              </a:p>
              <a:p>
                <a:r>
                  <a:rPr lang="en-US" altLang="zh-CN" sz="1600" b="1" dirty="0" smtClean="0">
                    <a:latin typeface="微软雅黑" pitchFamily="34" charset="-122"/>
                    <a:ea typeface="微软雅黑" pitchFamily="34" charset="-122"/>
                  </a:rPr>
                  <a:t>· </a:t>
                </a:r>
                <a:r>
                  <a:rPr lang="zh-CN" altLang="zh-CN" sz="1600" b="1" dirty="0" smtClean="0">
                    <a:latin typeface="微软雅黑" pitchFamily="34" charset="-122"/>
                    <a:ea typeface="微软雅黑" pitchFamily="34" charset="-122"/>
                  </a:rPr>
                  <a:t>计算</a:t>
                </a:r>
                <a:r>
                  <a:rPr lang="zh-CN" altLang="zh-CN" sz="1600" b="1" dirty="0">
                    <a:latin typeface="微软雅黑" pitchFamily="34" charset="-122"/>
                    <a:ea typeface="微软雅黑" pitchFamily="34" charset="-122"/>
                  </a:rPr>
                  <a:t>前景像素个数所占图像比例</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a:rPr>
                          <m:t>𝒑</m:t>
                        </m:r>
                      </m:e>
                      <m:sub>
                        <m:r>
                          <a:rPr lang="en-US" altLang="zh-CN" sz="1600" b="1" i="1">
                            <a:latin typeface="Cambria Math"/>
                          </a:rPr>
                          <m:t>𝒇</m:t>
                        </m:r>
                      </m:sub>
                    </m:sSub>
                  </m:oMath>
                </a14:m>
                <a:r>
                  <a:rPr lang="zh-CN" altLang="zh-CN" sz="1600" b="1" dirty="0">
                    <a:latin typeface="微软雅黑" pitchFamily="34" charset="-122"/>
                    <a:ea typeface="微软雅黑" pitchFamily="34" charset="-122"/>
                  </a:rPr>
                  <a:t>，平局灰度值</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a:rPr>
                          <m:t>𝝁</m:t>
                        </m:r>
                      </m:e>
                      <m:sub>
                        <m:r>
                          <a:rPr lang="en-US" altLang="zh-CN" sz="1600" b="1" i="1">
                            <a:latin typeface="Cambria Math"/>
                          </a:rPr>
                          <m:t>𝒇</m:t>
                        </m:r>
                      </m:sub>
                    </m:sSub>
                  </m:oMath>
                </a14:m>
                <a:r>
                  <a:rPr lang="zh-CN" altLang="zh-CN" sz="1600" b="1" dirty="0">
                    <a:latin typeface="微软雅黑" pitchFamily="34" charset="-122"/>
                    <a:ea typeface="微软雅黑" pitchFamily="34" charset="-122"/>
                  </a:rPr>
                  <a:t>。背景比例</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a:rPr>
                          <m:t>𝒑</m:t>
                        </m:r>
                      </m:e>
                      <m:sub>
                        <m:r>
                          <a:rPr lang="en-US" altLang="zh-CN" sz="1600" b="1" i="1">
                            <a:latin typeface="Cambria Math"/>
                          </a:rPr>
                          <m:t>𝒂</m:t>
                        </m:r>
                      </m:sub>
                    </m:sSub>
                  </m:oMath>
                </a14:m>
                <a:r>
                  <a:rPr lang="zh-CN" altLang="zh-CN" sz="1600" b="1" dirty="0">
                    <a:latin typeface="微软雅黑" pitchFamily="34" charset="-122"/>
                    <a:ea typeface="微软雅黑" pitchFamily="34" charset="-122"/>
                  </a:rPr>
                  <a:t>，平局灰度值</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a:rPr>
                          <m:t>𝝁</m:t>
                        </m:r>
                      </m:e>
                      <m:sub>
                        <m:r>
                          <a:rPr lang="en-US" altLang="zh-CN" sz="1600" b="1" i="1">
                            <a:latin typeface="Cambria Math"/>
                          </a:rPr>
                          <m:t>𝒂</m:t>
                        </m:r>
                      </m:sub>
                    </m:sSub>
                  </m:oMath>
                </a14:m>
                <a:r>
                  <a:rPr lang="zh-CN" altLang="zh-CN" sz="1600" b="1" dirty="0">
                    <a:latin typeface="微软雅黑" pitchFamily="34" charset="-122"/>
                    <a:ea typeface="微软雅黑" pitchFamily="34" charset="-122"/>
                  </a:rPr>
                  <a:t>。图像平均灰度</a:t>
                </a:r>
                <a14:m>
                  <m:oMath xmlns:m="http://schemas.openxmlformats.org/officeDocument/2006/math">
                    <m:r>
                      <a:rPr lang="en-US" altLang="zh-CN" sz="1600" b="1" i="1">
                        <a:latin typeface="Cambria Math"/>
                      </a:rPr>
                      <m:t>𝛍</m:t>
                    </m:r>
                  </m:oMath>
                </a14:m>
                <a:r>
                  <a:rPr lang="zh-CN" altLang="zh-CN" sz="1600" b="1" dirty="0">
                    <a:latin typeface="微软雅黑" pitchFamily="34" charset="-122"/>
                    <a:ea typeface="微软雅黑" pitchFamily="34" charset="-122"/>
                  </a:rPr>
                  <a:t>。</a:t>
                </a:r>
              </a:p>
              <a:p>
                <a:r>
                  <a:rPr lang="en-US" altLang="zh-CN" sz="1600" b="1" dirty="0" smtClean="0">
                    <a:latin typeface="微软雅黑" pitchFamily="34" charset="-122"/>
                    <a:ea typeface="微软雅黑" pitchFamily="34" charset="-122"/>
                  </a:rPr>
                  <a:t>· </a:t>
                </a:r>
                <a:r>
                  <a:rPr lang="zh-CN" altLang="zh-CN" sz="1600" b="1" dirty="0" smtClean="0">
                    <a:latin typeface="微软雅黑" pitchFamily="34" charset="-122"/>
                    <a:ea typeface="微软雅黑" pitchFamily="34" charset="-122"/>
                  </a:rPr>
                  <a:t>计算</a:t>
                </a:r>
                <a:r>
                  <a:rPr lang="zh-CN" altLang="zh-CN" sz="1600" b="1" dirty="0">
                    <a:latin typeface="微软雅黑" pitchFamily="34" charset="-122"/>
                    <a:ea typeface="微软雅黑" pitchFamily="34" charset="-122"/>
                  </a:rPr>
                  <a:t>类间方差</a:t>
                </a:r>
                <a14:m>
                  <m:oMath xmlns:m="http://schemas.openxmlformats.org/officeDocument/2006/math">
                    <m:r>
                      <a:rPr lang="en-US" altLang="zh-CN" sz="1600" b="1" i="1">
                        <a:latin typeface="Cambria Math"/>
                      </a:rPr>
                      <m:t>𝐋</m:t>
                    </m:r>
                    <m:r>
                      <a:rPr lang="en-US" altLang="zh-CN" sz="1600" b="1">
                        <a:latin typeface="Cambria Math"/>
                      </a:rPr>
                      <m:t>=</m:t>
                    </m:r>
                    <m:sSub>
                      <m:sSubPr>
                        <m:ctrlPr>
                          <a:rPr lang="zh-CN" altLang="zh-CN" sz="1600" b="1" i="1">
                            <a:latin typeface="Cambria Math" panose="02040503050406030204" pitchFamily="18" charset="0"/>
                          </a:rPr>
                        </m:ctrlPr>
                      </m:sSubPr>
                      <m:e>
                        <m:r>
                          <a:rPr lang="en-US" altLang="zh-CN" sz="1600" b="1" i="1">
                            <a:latin typeface="Cambria Math"/>
                          </a:rPr>
                          <m:t>𝒑</m:t>
                        </m:r>
                      </m:e>
                      <m:sub>
                        <m:r>
                          <a:rPr lang="en-US" altLang="zh-CN" sz="1600" b="1" i="1">
                            <a:latin typeface="Cambria Math"/>
                          </a:rPr>
                          <m:t>𝒇</m:t>
                        </m:r>
                      </m:sub>
                    </m:sSub>
                    <m:sSup>
                      <m:sSupPr>
                        <m:ctrlPr>
                          <a:rPr lang="zh-CN" altLang="zh-CN" sz="1600" b="1" i="1">
                            <a:latin typeface="Cambria Math" panose="02040503050406030204" pitchFamily="18" charset="0"/>
                          </a:rPr>
                        </m:ctrlPr>
                      </m:sSupPr>
                      <m:e>
                        <m:r>
                          <a:rPr lang="en-US" altLang="zh-CN" sz="1600" b="1" i="1">
                            <a:latin typeface="Cambria Math"/>
                          </a:rPr>
                          <m:t>(</m:t>
                        </m:r>
                        <m:sSub>
                          <m:sSubPr>
                            <m:ctrlPr>
                              <a:rPr lang="zh-CN" altLang="zh-CN" sz="1600" b="1" i="1">
                                <a:latin typeface="Cambria Math" panose="02040503050406030204" pitchFamily="18" charset="0"/>
                              </a:rPr>
                            </m:ctrlPr>
                          </m:sSubPr>
                          <m:e>
                            <m:r>
                              <a:rPr lang="en-US" altLang="zh-CN" sz="1600" b="1" i="1">
                                <a:latin typeface="Cambria Math"/>
                              </a:rPr>
                              <m:t>𝝁</m:t>
                            </m:r>
                          </m:e>
                          <m:sub>
                            <m:r>
                              <a:rPr lang="en-US" altLang="zh-CN" sz="1600" b="1" i="1">
                                <a:latin typeface="Cambria Math"/>
                              </a:rPr>
                              <m:t>𝒇</m:t>
                            </m:r>
                          </m:sub>
                        </m:sSub>
                        <m:r>
                          <a:rPr lang="en-US" altLang="zh-CN" sz="1600" b="1" i="1">
                            <a:latin typeface="Cambria Math"/>
                          </a:rPr>
                          <m:t>−</m:t>
                        </m:r>
                        <m:r>
                          <a:rPr lang="en-US" altLang="zh-CN" sz="1600" b="1" i="1">
                            <a:latin typeface="Cambria Math"/>
                          </a:rPr>
                          <m:t>𝝁</m:t>
                        </m:r>
                        <m:r>
                          <a:rPr lang="en-US" altLang="zh-CN" sz="1600" b="1" i="1">
                            <a:latin typeface="Cambria Math"/>
                          </a:rPr>
                          <m:t>)</m:t>
                        </m:r>
                      </m:e>
                      <m:sup>
                        <m:r>
                          <a:rPr lang="en-US" altLang="zh-CN" sz="1600" b="1" i="1">
                            <a:latin typeface="Cambria Math"/>
                          </a:rPr>
                          <m:t>𝟐</m:t>
                        </m:r>
                      </m:sup>
                    </m:sSup>
                    <m:r>
                      <a:rPr lang="en-US" altLang="zh-CN" sz="1600" b="1" i="1">
                        <a:latin typeface="Cambria Math"/>
                      </a:rPr>
                      <m:t>+</m:t>
                    </m:r>
                    <m:sSub>
                      <m:sSubPr>
                        <m:ctrlPr>
                          <a:rPr lang="zh-CN" altLang="zh-CN" sz="1600" b="1" i="1">
                            <a:latin typeface="Cambria Math" panose="02040503050406030204" pitchFamily="18" charset="0"/>
                          </a:rPr>
                        </m:ctrlPr>
                      </m:sSubPr>
                      <m:e>
                        <m:r>
                          <a:rPr lang="en-US" altLang="zh-CN" sz="1600" b="1" i="1">
                            <a:latin typeface="Cambria Math"/>
                          </a:rPr>
                          <m:t>𝒑</m:t>
                        </m:r>
                      </m:e>
                      <m:sub>
                        <m:r>
                          <a:rPr lang="en-US" altLang="zh-CN" sz="1600" b="1" i="1">
                            <a:latin typeface="Cambria Math"/>
                          </a:rPr>
                          <m:t>𝒂</m:t>
                        </m:r>
                      </m:sub>
                    </m:sSub>
                    <m:sSup>
                      <m:sSupPr>
                        <m:ctrlPr>
                          <a:rPr lang="zh-CN" altLang="zh-CN" sz="1600" b="1" i="1">
                            <a:latin typeface="Cambria Math" panose="02040503050406030204" pitchFamily="18" charset="0"/>
                          </a:rPr>
                        </m:ctrlPr>
                      </m:sSupPr>
                      <m:e>
                        <m:r>
                          <a:rPr lang="en-US" altLang="zh-CN" sz="1600" b="1" i="1">
                            <a:latin typeface="Cambria Math"/>
                          </a:rPr>
                          <m:t>(</m:t>
                        </m:r>
                        <m:sSub>
                          <m:sSubPr>
                            <m:ctrlPr>
                              <a:rPr lang="zh-CN" altLang="zh-CN" sz="1600" b="1" i="1">
                                <a:latin typeface="Cambria Math" panose="02040503050406030204" pitchFamily="18" charset="0"/>
                              </a:rPr>
                            </m:ctrlPr>
                          </m:sSubPr>
                          <m:e>
                            <m:r>
                              <a:rPr lang="en-US" altLang="zh-CN" sz="1600" b="1" i="1">
                                <a:latin typeface="Cambria Math"/>
                              </a:rPr>
                              <m:t>𝝁</m:t>
                            </m:r>
                          </m:e>
                          <m:sub>
                            <m:r>
                              <a:rPr lang="en-US" altLang="zh-CN" sz="1600" b="1" i="1">
                                <a:latin typeface="Cambria Math"/>
                              </a:rPr>
                              <m:t>𝒂</m:t>
                            </m:r>
                          </m:sub>
                        </m:sSub>
                        <m:r>
                          <a:rPr lang="en-US" altLang="zh-CN" sz="1600" b="1" i="1">
                            <a:latin typeface="Cambria Math"/>
                          </a:rPr>
                          <m:t>−</m:t>
                        </m:r>
                        <m:r>
                          <a:rPr lang="en-US" altLang="zh-CN" sz="1600" b="1" i="1">
                            <a:latin typeface="Cambria Math"/>
                          </a:rPr>
                          <m:t>𝝁</m:t>
                        </m:r>
                        <m:r>
                          <a:rPr lang="en-US" altLang="zh-CN" sz="1600" b="1" i="1">
                            <a:latin typeface="Cambria Math"/>
                          </a:rPr>
                          <m:t>)</m:t>
                        </m:r>
                      </m:e>
                      <m:sup>
                        <m:r>
                          <a:rPr lang="en-US" altLang="zh-CN" sz="1600" b="1" i="1">
                            <a:latin typeface="Cambria Math"/>
                          </a:rPr>
                          <m:t>𝟐</m:t>
                        </m:r>
                      </m:sup>
                    </m:sSup>
                    <m:r>
                      <a:rPr lang="en-US" altLang="zh-CN" sz="1600" b="1" i="1">
                        <a:latin typeface="Cambria Math"/>
                      </a:rPr>
                      <m:t>=</m:t>
                    </m:r>
                    <m:sSub>
                      <m:sSubPr>
                        <m:ctrlPr>
                          <a:rPr lang="zh-CN" altLang="zh-CN" sz="1600" b="1" i="1">
                            <a:latin typeface="Cambria Math" panose="02040503050406030204" pitchFamily="18" charset="0"/>
                          </a:rPr>
                        </m:ctrlPr>
                      </m:sSubPr>
                      <m:e>
                        <m:r>
                          <a:rPr lang="en-US" altLang="zh-CN" sz="1600" b="1" i="1">
                            <a:latin typeface="Cambria Math"/>
                          </a:rPr>
                          <m:t>𝒑</m:t>
                        </m:r>
                      </m:e>
                      <m:sub>
                        <m:r>
                          <a:rPr lang="en-US" altLang="zh-CN" sz="1600" b="1" i="1">
                            <a:latin typeface="Cambria Math"/>
                          </a:rPr>
                          <m:t>𝒇</m:t>
                        </m:r>
                      </m:sub>
                    </m:sSub>
                    <m:sSub>
                      <m:sSubPr>
                        <m:ctrlPr>
                          <a:rPr lang="zh-CN" altLang="zh-CN" sz="1600" b="1" i="1">
                            <a:latin typeface="Cambria Math" panose="02040503050406030204" pitchFamily="18" charset="0"/>
                          </a:rPr>
                        </m:ctrlPr>
                      </m:sSubPr>
                      <m:e>
                        <m:r>
                          <a:rPr lang="en-US" altLang="zh-CN" sz="1600" b="1" i="1">
                            <a:latin typeface="Cambria Math"/>
                          </a:rPr>
                          <m:t>𝒑</m:t>
                        </m:r>
                      </m:e>
                      <m:sub>
                        <m:r>
                          <a:rPr lang="en-US" altLang="zh-CN" sz="1600" b="1" i="1">
                            <a:latin typeface="Cambria Math"/>
                          </a:rPr>
                          <m:t>𝒂</m:t>
                        </m:r>
                      </m:sub>
                    </m:sSub>
                    <m:sSup>
                      <m:sSupPr>
                        <m:ctrlPr>
                          <a:rPr lang="zh-CN" altLang="zh-CN" sz="1600" b="1" i="1">
                            <a:latin typeface="Cambria Math" panose="02040503050406030204" pitchFamily="18" charset="0"/>
                          </a:rPr>
                        </m:ctrlPr>
                      </m:sSupPr>
                      <m:e>
                        <m:r>
                          <a:rPr lang="en-US" altLang="zh-CN" sz="1600" b="1" i="1">
                            <a:latin typeface="Cambria Math"/>
                          </a:rPr>
                          <m:t>(</m:t>
                        </m:r>
                        <m:sSub>
                          <m:sSubPr>
                            <m:ctrlPr>
                              <a:rPr lang="zh-CN" altLang="zh-CN" sz="1600" b="1" i="1">
                                <a:latin typeface="Cambria Math" panose="02040503050406030204" pitchFamily="18" charset="0"/>
                              </a:rPr>
                            </m:ctrlPr>
                          </m:sSubPr>
                          <m:e>
                            <m:r>
                              <a:rPr lang="en-US" altLang="zh-CN" sz="1600" b="1" i="1">
                                <a:latin typeface="Cambria Math"/>
                              </a:rPr>
                              <m:t>𝝁</m:t>
                            </m:r>
                          </m:e>
                          <m:sub>
                            <m:r>
                              <a:rPr lang="en-US" altLang="zh-CN" sz="1600" b="1" i="1">
                                <a:latin typeface="Cambria Math"/>
                              </a:rPr>
                              <m:t>𝒇</m:t>
                            </m:r>
                          </m:sub>
                        </m:sSub>
                        <m:r>
                          <a:rPr lang="en-US" altLang="zh-CN" sz="1600" b="1" i="1">
                            <a:latin typeface="Cambria Math"/>
                          </a:rPr>
                          <m:t>−</m:t>
                        </m:r>
                        <m:sSub>
                          <m:sSubPr>
                            <m:ctrlPr>
                              <a:rPr lang="zh-CN" altLang="zh-CN" sz="1600" b="1" i="1">
                                <a:latin typeface="Cambria Math" panose="02040503050406030204" pitchFamily="18" charset="0"/>
                              </a:rPr>
                            </m:ctrlPr>
                          </m:sSubPr>
                          <m:e>
                            <m:r>
                              <a:rPr lang="en-US" altLang="zh-CN" sz="1600" b="1" i="1">
                                <a:latin typeface="Cambria Math"/>
                              </a:rPr>
                              <m:t>𝝁</m:t>
                            </m:r>
                          </m:e>
                          <m:sub>
                            <m:r>
                              <a:rPr lang="en-US" altLang="zh-CN" sz="1600" b="1" i="1">
                                <a:latin typeface="Cambria Math"/>
                              </a:rPr>
                              <m:t>𝒂</m:t>
                            </m:r>
                          </m:sub>
                        </m:sSub>
                        <m:r>
                          <a:rPr lang="en-US" altLang="zh-CN" sz="1600" b="1" i="1">
                            <a:latin typeface="Cambria Math"/>
                          </a:rPr>
                          <m:t>)</m:t>
                        </m:r>
                      </m:e>
                      <m:sup>
                        <m:r>
                          <a:rPr lang="en-US" altLang="zh-CN" sz="1600" b="1" i="1">
                            <a:latin typeface="Cambria Math"/>
                          </a:rPr>
                          <m:t>𝟐</m:t>
                        </m:r>
                      </m:sup>
                    </m:sSup>
                  </m:oMath>
                </a14:m>
                <a:endParaRPr lang="zh-CN" altLang="zh-CN" sz="1600" b="1" dirty="0">
                  <a:latin typeface="微软雅黑" pitchFamily="34" charset="-122"/>
                  <a:ea typeface="微软雅黑" pitchFamily="34" charset="-122"/>
                </a:endParaRPr>
              </a:p>
              <a:p>
                <a:r>
                  <a:rPr lang="en-US" altLang="zh-CN" sz="1600" b="1" dirty="0" smtClean="0">
                    <a:latin typeface="微软雅黑" pitchFamily="34" charset="-122"/>
                    <a:ea typeface="微软雅黑" pitchFamily="34" charset="-122"/>
                  </a:rPr>
                  <a:t>· </a:t>
                </a:r>
                <a:r>
                  <a:rPr lang="zh-CN" altLang="zh-CN" sz="1600" b="1" dirty="0" smtClean="0">
                    <a:latin typeface="微软雅黑" pitchFamily="34" charset="-122"/>
                    <a:ea typeface="微软雅黑" pitchFamily="34" charset="-122"/>
                  </a:rPr>
                  <a:t>遍历</a:t>
                </a:r>
                <a:r>
                  <a:rPr lang="zh-CN" altLang="zh-CN" sz="1600" b="1" dirty="0">
                    <a:latin typeface="微软雅黑" pitchFamily="34" charset="-122"/>
                    <a:ea typeface="微软雅黑" pitchFamily="34" charset="-122"/>
                  </a:rPr>
                  <a:t>所有灰度值，找到类间方差</a:t>
                </a:r>
                <a14:m>
                  <m:oMath xmlns:m="http://schemas.openxmlformats.org/officeDocument/2006/math">
                    <m:r>
                      <a:rPr lang="en-US" altLang="zh-CN" sz="1600" b="1" i="1">
                        <a:latin typeface="Cambria Math"/>
                      </a:rPr>
                      <m:t>𝐋</m:t>
                    </m:r>
                  </m:oMath>
                </a14:m>
                <a:r>
                  <a:rPr lang="zh-CN" altLang="zh-CN" sz="1600" b="1" dirty="0">
                    <a:latin typeface="微软雅黑" pitchFamily="34" charset="-122"/>
                    <a:ea typeface="微软雅黑" pitchFamily="34" charset="-122"/>
                  </a:rPr>
                  <a:t>最大的阈值</a:t>
                </a:r>
                <a:r>
                  <a:rPr lang="en-US" altLang="zh-CN" sz="1600" b="1" dirty="0">
                    <a:latin typeface="微软雅黑" pitchFamily="34" charset="-122"/>
                    <a:ea typeface="微软雅黑" pitchFamily="34" charset="-122"/>
                  </a:rPr>
                  <a:t>T</a:t>
                </a:r>
                <a:endParaRPr lang="zh-CN" altLang="zh-CN" sz="1600" b="1" dirty="0">
                  <a:latin typeface="微软雅黑" pitchFamily="34" charset="-122"/>
                  <a:ea typeface="微软雅黑" pitchFamily="34" charset="-122"/>
                </a:endParaRPr>
              </a:p>
              <a:p>
                <a:r>
                  <a:rPr lang="en-US" altLang="zh-CN" sz="1600" b="1" dirty="0" smtClean="0">
                    <a:latin typeface="微软雅黑" pitchFamily="34" charset="-122"/>
                    <a:ea typeface="微软雅黑" pitchFamily="34" charset="-122"/>
                  </a:rPr>
                  <a:t>· </a:t>
                </a:r>
                <a:r>
                  <a:rPr lang="zh-CN" altLang="zh-CN" sz="1600" b="1" dirty="0" smtClean="0">
                    <a:latin typeface="微软雅黑" pitchFamily="34" charset="-122"/>
                    <a:ea typeface="微软雅黑" pitchFamily="34" charset="-122"/>
                  </a:rPr>
                  <a:t>图像</a:t>
                </a:r>
                <a:r>
                  <a:rPr lang="zh-CN" altLang="zh-CN" sz="1600" b="1" dirty="0">
                    <a:latin typeface="微软雅黑" pitchFamily="34" charset="-122"/>
                    <a:ea typeface="微软雅黑" pitchFamily="34" charset="-122"/>
                  </a:rPr>
                  <a:t>大于</a:t>
                </a:r>
                <a:r>
                  <a:rPr lang="en-US" altLang="zh-CN" sz="1600" b="1" dirty="0">
                    <a:latin typeface="微软雅黑" pitchFamily="34" charset="-122"/>
                    <a:ea typeface="微软雅黑" pitchFamily="34" charset="-122"/>
                  </a:rPr>
                  <a:t>T</a:t>
                </a:r>
                <a:r>
                  <a:rPr lang="zh-CN" altLang="zh-CN" sz="1600" b="1" dirty="0">
                    <a:latin typeface="微软雅黑" pitchFamily="34" charset="-122"/>
                    <a:ea typeface="微软雅黑" pitchFamily="34" charset="-122"/>
                  </a:rPr>
                  <a:t>的值全部置为</a:t>
                </a:r>
                <a:r>
                  <a:rPr lang="en-US" altLang="zh-CN" sz="1600" b="1" dirty="0">
                    <a:latin typeface="微软雅黑" pitchFamily="34" charset="-122"/>
                    <a:ea typeface="微软雅黑" pitchFamily="34" charset="-122"/>
                  </a:rPr>
                  <a:t>255</a:t>
                </a:r>
                <a:r>
                  <a:rPr lang="zh-CN" altLang="zh-CN" sz="1600" b="1" dirty="0">
                    <a:latin typeface="微软雅黑" pitchFamily="34" charset="-122"/>
                    <a:ea typeface="微软雅黑" pitchFamily="34" charset="-122"/>
                  </a:rPr>
                  <a:t>，小于</a:t>
                </a:r>
                <a:r>
                  <a:rPr lang="en-US" altLang="zh-CN" sz="1600" b="1" dirty="0">
                    <a:latin typeface="微软雅黑" pitchFamily="34" charset="-122"/>
                    <a:ea typeface="微软雅黑" pitchFamily="34" charset="-122"/>
                  </a:rPr>
                  <a:t>T</a:t>
                </a:r>
                <a:r>
                  <a:rPr lang="zh-CN" altLang="zh-CN" sz="1600" b="1" dirty="0">
                    <a:latin typeface="微软雅黑" pitchFamily="34" charset="-122"/>
                    <a:ea typeface="微软雅黑" pitchFamily="34" charset="-122"/>
                  </a:rPr>
                  <a:t>的值全部置为</a:t>
                </a:r>
                <a:r>
                  <a:rPr lang="en-US" altLang="zh-CN" sz="1600" b="1" dirty="0">
                    <a:latin typeface="微软雅黑" pitchFamily="34" charset="-122"/>
                    <a:ea typeface="微软雅黑" pitchFamily="34" charset="-122"/>
                  </a:rPr>
                  <a:t>0</a:t>
                </a:r>
                <a:r>
                  <a:rPr lang="zh-CN" altLang="zh-CN" sz="1600" b="1" dirty="0">
                    <a:latin typeface="微软雅黑" pitchFamily="34" charset="-122"/>
                    <a:ea typeface="微软雅黑" pitchFamily="34" charset="-122"/>
                  </a:rPr>
                  <a:t>，完成二值化操作。</a:t>
                </a:r>
              </a:p>
              <a:p>
                <a:r>
                  <a:rPr lang="en-US" altLang="zh-CN" sz="1600" b="1" dirty="0" smtClean="0">
                    <a:latin typeface="微软雅黑" pitchFamily="34" charset="-122"/>
                    <a:ea typeface="微软雅黑" pitchFamily="34" charset="-122"/>
                  </a:rPr>
                  <a:t>· </a:t>
                </a:r>
                <a:r>
                  <a:rPr lang="zh-CN" altLang="zh-CN" sz="1600" b="1" dirty="0" smtClean="0">
                    <a:latin typeface="微软雅黑" pitchFamily="34" charset="-122"/>
                    <a:ea typeface="微软雅黑" pitchFamily="34" charset="-122"/>
                  </a:rPr>
                  <a:t>像素</a:t>
                </a:r>
                <a:r>
                  <a:rPr lang="zh-CN" altLang="zh-CN" sz="1600" b="1" dirty="0">
                    <a:latin typeface="微软雅黑" pitchFamily="34" charset="-122"/>
                    <a:ea typeface="微软雅黑" pitchFamily="34" charset="-122"/>
                  </a:rPr>
                  <a:t>值为</a:t>
                </a:r>
                <a:r>
                  <a:rPr lang="en-US" altLang="zh-CN" sz="1600" b="1" dirty="0">
                    <a:latin typeface="微软雅黑" pitchFamily="34" charset="-122"/>
                    <a:ea typeface="微软雅黑" pitchFamily="34" charset="-122"/>
                  </a:rPr>
                  <a:t>255</a:t>
                </a:r>
                <a:r>
                  <a:rPr lang="zh-CN" altLang="zh-CN" sz="1600" b="1" dirty="0">
                    <a:latin typeface="微软雅黑" pitchFamily="34" charset="-122"/>
                    <a:ea typeface="微软雅黑" pitchFamily="34" charset="-122"/>
                  </a:rPr>
                  <a:t>的像素点视为纤维含量，与整个图像之间的比例即纤维体积含量大小。</a:t>
                </a:r>
              </a:p>
            </p:txBody>
          </p:sp>
        </mc:Choice>
        <mc:Fallback xmlns="">
          <p:sp>
            <p:nvSpPr>
              <p:cNvPr id="3" name="文本框 2"/>
              <p:cNvSpPr txBox="1">
                <a:spLocks noRot="1" noChangeAspect="1" noMove="1" noResize="1" noEditPoints="1" noAdjustHandles="1" noChangeArrowheads="1" noChangeShapeType="1" noTextEdit="1"/>
              </p:cNvSpPr>
              <p:nvPr/>
            </p:nvSpPr>
            <p:spPr>
              <a:xfrm>
                <a:off x="288032" y="1116199"/>
                <a:ext cx="8460432" cy="3104889"/>
              </a:xfrm>
              <a:prstGeom prst="rect">
                <a:avLst/>
              </a:prstGeom>
              <a:blipFill rotWithShape="0">
                <a:blip r:embed="rId2"/>
                <a:stretch>
                  <a:fillRect l="-360" t="-589" r="-1081" b="-1572"/>
                </a:stretch>
              </a:blipFill>
            </p:spPr>
            <p:txBody>
              <a:bodyPr/>
              <a:lstStyle/>
              <a:p>
                <a:r>
                  <a:rPr lang="zh-CN" altLang="en-US">
                    <a:noFill/>
                  </a:rPr>
                  <a:t> </a:t>
                </a:r>
              </a:p>
            </p:txBody>
          </p:sp>
        </mc:Fallback>
      </mc:AlternateContent>
      <p:pic>
        <p:nvPicPr>
          <p:cNvPr id="3074"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4237316"/>
            <a:ext cx="5328592" cy="1567948"/>
          </a:xfrm>
          <a:prstGeom prst="rect">
            <a:avLst/>
          </a:prstGeom>
        </p:spPr>
        <p:style>
          <a:lnRef idx="2">
            <a:schemeClr val="dk1">
              <a:shade val="50000"/>
            </a:schemeClr>
          </a:lnRef>
          <a:fillRef idx="1">
            <a:schemeClr val="dk1"/>
          </a:fillRef>
          <a:effectRef idx="0">
            <a:schemeClr val="dk1"/>
          </a:effectRef>
          <a:fontRef idx="minor">
            <a:schemeClr val="lt1"/>
          </a:fontRef>
        </p:style>
      </p:pic>
      <p:sp>
        <p:nvSpPr>
          <p:cNvPr id="7" name="TextBox 6"/>
          <p:cNvSpPr txBox="1"/>
          <p:nvPr/>
        </p:nvSpPr>
        <p:spPr>
          <a:xfrm>
            <a:off x="3851920" y="5805264"/>
            <a:ext cx="1800200" cy="276999"/>
          </a:xfrm>
          <a:prstGeom prst="rect">
            <a:avLst/>
          </a:prstGeom>
          <a:noFill/>
        </p:spPr>
        <p:txBody>
          <a:bodyPr wrap="square" rtlCol="0">
            <a:spAutoFit/>
          </a:bodyPr>
          <a:lstStyle/>
          <a:p>
            <a:pPr algn="ctr"/>
            <a:r>
              <a:rPr lang="zh-CN" altLang="en-US" sz="1200" b="1" smtClean="0">
                <a:solidFill>
                  <a:schemeClr val="accent2">
                    <a:lumMod val="75000"/>
                  </a:schemeClr>
                </a:solidFill>
                <a:latin typeface="微软雅黑" pitchFamily="34" charset="-122"/>
                <a:ea typeface="微软雅黑" pitchFamily="34" charset="-122"/>
              </a:rPr>
              <a:t>大津算法示意图</a:t>
            </a:r>
            <a:endParaRPr lang="zh-CN" altLang="en-US" sz="1200" b="1" dirty="0">
              <a:solidFill>
                <a:schemeClr val="accent2">
                  <a:lumMod val="75000"/>
                </a:schemeClr>
              </a:solidFill>
              <a:latin typeface="微软雅黑" pitchFamily="34" charset="-122"/>
              <a:ea typeface="微软雅黑" pitchFamily="34" charset="-122"/>
            </a:endParaRPr>
          </a:p>
        </p:txBody>
      </p:sp>
      <p:sp>
        <p:nvSpPr>
          <p:cNvPr id="8" name="矩形 7"/>
          <p:cNvSpPr/>
          <p:nvPr/>
        </p:nvSpPr>
        <p:spPr>
          <a:xfrm>
            <a:off x="288032" y="404664"/>
            <a:ext cx="6516216" cy="830997"/>
          </a:xfrm>
          <a:prstGeom prst="rect">
            <a:avLst/>
          </a:prstGeom>
        </p:spPr>
        <p:txBody>
          <a:bodyPr wrap="square">
            <a:spAutoFit/>
          </a:bodyPr>
          <a:lstStyle/>
          <a:p>
            <a:r>
              <a:rPr lang="zh-CN" altLang="en-US" sz="2400" b="1" dirty="0">
                <a:solidFill>
                  <a:schemeClr val="bg1"/>
                </a:solidFill>
                <a:latin typeface="微软雅黑" pitchFamily="34" charset="-122"/>
                <a:ea typeface="微软雅黑" pitchFamily="34" charset="-122"/>
              </a:rPr>
              <a:t>三</a:t>
            </a:r>
            <a:r>
              <a:rPr lang="en-US" altLang="zh-CN" sz="2400" b="1" dirty="0" smtClean="0">
                <a:solidFill>
                  <a:schemeClr val="bg1"/>
                </a:solidFill>
                <a:latin typeface="微软雅黑" pitchFamily="34" charset="-122"/>
                <a:ea typeface="微软雅黑" pitchFamily="34" charset="-122"/>
              </a:rPr>
              <a:t>. </a:t>
            </a:r>
            <a:r>
              <a:rPr lang="zh-CN" altLang="en-US" sz="2400" b="1" dirty="0" smtClean="0">
                <a:solidFill>
                  <a:schemeClr val="bg1"/>
                </a:solidFill>
                <a:latin typeface="微软雅黑" pitchFamily="34" charset="-122"/>
                <a:ea typeface="微软雅黑" pitchFamily="34" charset="-122"/>
              </a:rPr>
              <a:t>系统的设计与</a:t>
            </a:r>
            <a:r>
              <a:rPr lang="zh-CN" altLang="en-US" sz="2400" b="1" dirty="0">
                <a:solidFill>
                  <a:schemeClr val="bg1"/>
                </a:solidFill>
                <a:latin typeface="微软雅黑" pitchFamily="34" charset="-122"/>
                <a:ea typeface="微软雅黑" pitchFamily="34" charset="-122"/>
              </a:rPr>
              <a:t>实现步骤</a:t>
            </a:r>
            <a:endParaRPr lang="zh-CN" altLang="en-US" sz="2400" dirty="0">
              <a:solidFill>
                <a:schemeClr val="bg1"/>
              </a:solidFill>
            </a:endParaRPr>
          </a:p>
          <a:p>
            <a:endParaRPr lang="zh-CN" altLang="en-US" sz="2400" dirty="0">
              <a:solidFill>
                <a:schemeClr val="bg1"/>
              </a:solidFill>
            </a:endParaRPr>
          </a:p>
        </p:txBody>
      </p:sp>
    </p:spTree>
    <p:extLst>
      <p:ext uri="{BB962C8B-B14F-4D97-AF65-F5344CB8AC3E}">
        <p14:creationId xmlns:p14="http://schemas.microsoft.com/office/powerpoint/2010/main" val="424072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7544" y="3671153"/>
            <a:ext cx="7848872" cy="2062103"/>
          </a:xfrm>
          <a:prstGeom prst="rect">
            <a:avLst/>
          </a:prstGeom>
          <a:noFill/>
        </p:spPr>
        <p:txBody>
          <a:bodyPr wrap="square" rtlCol="0">
            <a:spAutoFit/>
          </a:bodyPr>
          <a:lstStyle/>
          <a:p>
            <a:r>
              <a:rPr lang="en-US" altLang="zh-CN" sz="1600" b="1" dirty="0" smtClean="0">
                <a:latin typeface="微软雅黑" pitchFamily="34" charset="-122"/>
                <a:ea typeface="微软雅黑" pitchFamily="34" charset="-122"/>
              </a:rPr>
              <a:t>(2)</a:t>
            </a:r>
            <a:r>
              <a:rPr lang="zh-CN" altLang="zh-CN" sz="1600" b="1" dirty="0" smtClean="0">
                <a:latin typeface="微软雅黑" pitchFamily="34" charset="-122"/>
                <a:ea typeface="微软雅黑" pitchFamily="34" charset="-122"/>
              </a:rPr>
              <a:t>统计</a:t>
            </a:r>
            <a:r>
              <a:rPr lang="zh-CN" altLang="zh-CN" sz="1600" b="1" dirty="0">
                <a:latin typeface="微软雅黑" pitchFamily="34" charset="-122"/>
                <a:ea typeface="微软雅黑" pitchFamily="34" charset="-122"/>
              </a:rPr>
              <a:t>检测</a:t>
            </a:r>
          </a:p>
          <a:p>
            <a:r>
              <a:rPr lang="zh-CN" altLang="zh-CN" sz="1600" b="1" dirty="0">
                <a:latin typeface="微软雅黑" pitchFamily="34" charset="-122"/>
                <a:ea typeface="微软雅黑" pitchFamily="34" charset="-122"/>
              </a:rPr>
              <a:t>将每个识别出的检测框根据椭圆面积公式计算出单独一个纤维面积，再用图像中所有单独纤维面积累加得到纤维含量大小。从而计算纤维体积含量。</a:t>
            </a:r>
          </a:p>
          <a:p>
            <a:r>
              <a:rPr lang="en-US" altLang="zh-CN" sz="1600" b="1" dirty="0" smtClean="0">
                <a:latin typeface="微软雅黑" pitchFamily="34" charset="-122"/>
                <a:ea typeface="微软雅黑" pitchFamily="34" charset="-122"/>
              </a:rPr>
              <a:t>(3)</a:t>
            </a:r>
            <a:r>
              <a:rPr lang="zh-CN" altLang="zh-CN" sz="1600" b="1" dirty="0" smtClean="0">
                <a:latin typeface="微软雅黑" pitchFamily="34" charset="-122"/>
                <a:ea typeface="微软雅黑" pitchFamily="34" charset="-122"/>
              </a:rPr>
              <a:t>综合</a:t>
            </a:r>
            <a:r>
              <a:rPr lang="zh-CN" altLang="zh-CN" sz="1600" b="1" dirty="0">
                <a:latin typeface="微软雅黑" pitchFamily="34" charset="-122"/>
                <a:ea typeface="微软雅黑" pitchFamily="34" charset="-122"/>
              </a:rPr>
              <a:t>计算</a:t>
            </a:r>
          </a:p>
          <a:p>
            <a:r>
              <a:rPr lang="zh-CN" altLang="en-US" sz="1600" b="1" dirty="0">
                <a:latin typeface="微软雅黑" pitchFamily="34" charset="-122"/>
                <a:ea typeface="微软雅黑" pitchFamily="34" charset="-122"/>
              </a:rPr>
              <a:t>最大类间方差</a:t>
            </a:r>
            <a:r>
              <a:rPr lang="zh-CN" altLang="zh-CN" sz="1600" b="1" dirty="0" smtClean="0">
                <a:latin typeface="微软雅黑" pitchFamily="34" charset="-122"/>
                <a:ea typeface="微软雅黑" pitchFamily="34" charset="-122"/>
              </a:rPr>
              <a:t>算法在</a:t>
            </a:r>
            <a:r>
              <a:rPr lang="zh-CN" altLang="zh-CN" sz="1600" b="1" dirty="0">
                <a:latin typeface="微软雅黑" pitchFamily="34" charset="-122"/>
                <a:ea typeface="微软雅黑" pitchFamily="34" charset="-122"/>
              </a:rPr>
              <a:t>二值化时会误将大于阈值的非纤维像素点判定为纤维含量，因此计算出的值比真实纤维体积含量大。统计检测使用的近似椭圆的面积公式，同时采用非极大值抑制法也会出现漏选检测框的情况，因此计算出的值比真实纤维体积含量小。将两者取平均值可得到最佳纤维体积含量</a:t>
            </a:r>
            <a:r>
              <a:rPr lang="zh-CN" altLang="zh-CN" sz="1600" b="1" dirty="0" smtClean="0">
                <a:latin typeface="微软雅黑" pitchFamily="34" charset="-122"/>
                <a:ea typeface="微软雅黑" pitchFamily="34" charset="-122"/>
              </a:rPr>
              <a:t>大小</a:t>
            </a:r>
            <a:r>
              <a:rPr lang="zh-CN" altLang="en-US" sz="1600" b="1" dirty="0" smtClean="0">
                <a:latin typeface="微软雅黑" pitchFamily="34" charset="-122"/>
                <a:ea typeface="微软雅黑" pitchFamily="34" charset="-122"/>
              </a:rPr>
              <a:t>，完成系统检测。</a:t>
            </a:r>
            <a:endParaRPr lang="zh-CN" altLang="zh-CN" sz="1600" b="1" dirty="0">
              <a:latin typeface="微软雅黑" pitchFamily="34" charset="-122"/>
              <a:ea typeface="微软雅黑" pitchFamily="34" charset="-122"/>
            </a:endParaRPr>
          </a:p>
        </p:txBody>
      </p:sp>
      <p:pic>
        <p:nvPicPr>
          <p:cNvPr id="4" name="Picture 2" descr="C:\Users\PC4\Desktop\论文\img_ostu.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1" y="1124744"/>
            <a:ext cx="2784310" cy="2088232"/>
          </a:xfrm>
          <a:prstGeom prst="rect">
            <a:avLst/>
          </a:prstGeom>
          <a:extLst/>
        </p:spPr>
        <p:style>
          <a:lnRef idx="2">
            <a:schemeClr val="accent5">
              <a:shade val="50000"/>
            </a:schemeClr>
          </a:lnRef>
          <a:fillRef idx="1">
            <a:schemeClr val="accent5"/>
          </a:fillRef>
          <a:effectRef idx="0">
            <a:schemeClr val="accent5"/>
          </a:effectRef>
          <a:fontRef idx="minor">
            <a:schemeClr val="lt1"/>
          </a:fontRef>
        </p:style>
      </p:pic>
      <p:pic>
        <p:nvPicPr>
          <p:cNvPr id="5" name="Picture 2" descr="C:\Users\PC4\Desktop\Microscopic Image Detection And Analysis System For Carbon Fiber Sucker Rod\Output\nms_res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1124744"/>
            <a:ext cx="2784308" cy="2088232"/>
          </a:xfrm>
          <a:prstGeom prst="rect">
            <a:avLst/>
          </a:prstGeom>
          <a:extLst/>
        </p:spPr>
        <p:style>
          <a:lnRef idx="2">
            <a:schemeClr val="accent3">
              <a:shade val="50000"/>
            </a:schemeClr>
          </a:lnRef>
          <a:fillRef idx="1">
            <a:schemeClr val="accent3"/>
          </a:fillRef>
          <a:effectRef idx="0">
            <a:schemeClr val="accent3"/>
          </a:effectRef>
          <a:fontRef idx="minor">
            <a:schemeClr val="lt1"/>
          </a:fontRef>
        </p:style>
      </p:pic>
      <p:sp>
        <p:nvSpPr>
          <p:cNvPr id="6" name="TextBox 5"/>
          <p:cNvSpPr txBox="1"/>
          <p:nvPr/>
        </p:nvSpPr>
        <p:spPr>
          <a:xfrm>
            <a:off x="1475656" y="3284984"/>
            <a:ext cx="1800200" cy="276999"/>
          </a:xfrm>
          <a:prstGeom prst="rect">
            <a:avLst/>
          </a:prstGeom>
          <a:noFill/>
        </p:spPr>
        <p:txBody>
          <a:bodyPr wrap="square" rtlCol="0">
            <a:spAutoFit/>
          </a:bodyPr>
          <a:lstStyle/>
          <a:p>
            <a:pPr algn="ctr"/>
            <a:r>
              <a:rPr lang="zh-CN" altLang="en-US" sz="1200" b="1" smtClean="0">
                <a:solidFill>
                  <a:schemeClr val="accent2">
                    <a:lumMod val="75000"/>
                  </a:schemeClr>
                </a:solidFill>
                <a:latin typeface="微软雅黑" pitchFamily="34" charset="-122"/>
                <a:ea typeface="微软雅黑" pitchFamily="34" charset="-122"/>
              </a:rPr>
              <a:t>大津算法结果图</a:t>
            </a:r>
            <a:endParaRPr lang="zh-CN" altLang="en-US" sz="1200" b="1" dirty="0">
              <a:solidFill>
                <a:schemeClr val="accent2">
                  <a:lumMod val="75000"/>
                </a:schemeClr>
              </a:solidFill>
              <a:latin typeface="微软雅黑" pitchFamily="34" charset="-122"/>
              <a:ea typeface="微软雅黑" pitchFamily="34" charset="-122"/>
            </a:endParaRPr>
          </a:p>
        </p:txBody>
      </p:sp>
      <p:sp>
        <p:nvSpPr>
          <p:cNvPr id="7" name="TextBox 6"/>
          <p:cNvSpPr txBox="1"/>
          <p:nvPr/>
        </p:nvSpPr>
        <p:spPr>
          <a:xfrm>
            <a:off x="5148064" y="3296381"/>
            <a:ext cx="1800200" cy="276999"/>
          </a:xfrm>
          <a:prstGeom prst="rect">
            <a:avLst/>
          </a:prstGeom>
          <a:noFill/>
        </p:spPr>
        <p:txBody>
          <a:bodyPr wrap="square" rtlCol="0">
            <a:spAutoFit/>
          </a:bodyPr>
          <a:lstStyle/>
          <a:p>
            <a:pPr algn="ctr"/>
            <a:r>
              <a:rPr lang="zh-CN" altLang="en-US" sz="1200" b="1" smtClean="0">
                <a:solidFill>
                  <a:schemeClr val="accent2">
                    <a:lumMod val="75000"/>
                  </a:schemeClr>
                </a:solidFill>
                <a:latin typeface="微软雅黑" pitchFamily="34" charset="-122"/>
                <a:ea typeface="微软雅黑" pitchFamily="34" charset="-122"/>
              </a:rPr>
              <a:t>统计检测结果图</a:t>
            </a:r>
            <a:endParaRPr lang="zh-CN" altLang="en-US" sz="1200" b="1" dirty="0">
              <a:solidFill>
                <a:schemeClr val="accent2">
                  <a:lumMod val="75000"/>
                </a:schemeClr>
              </a:solidFill>
              <a:latin typeface="微软雅黑" pitchFamily="34" charset="-122"/>
              <a:ea typeface="微软雅黑" pitchFamily="34" charset="-122"/>
            </a:endParaRPr>
          </a:p>
        </p:txBody>
      </p:sp>
      <p:sp>
        <p:nvSpPr>
          <p:cNvPr id="8" name="矩形 7"/>
          <p:cNvSpPr/>
          <p:nvPr/>
        </p:nvSpPr>
        <p:spPr>
          <a:xfrm>
            <a:off x="288032" y="404664"/>
            <a:ext cx="6516216" cy="830997"/>
          </a:xfrm>
          <a:prstGeom prst="rect">
            <a:avLst/>
          </a:prstGeom>
        </p:spPr>
        <p:txBody>
          <a:bodyPr wrap="square">
            <a:spAutoFit/>
          </a:bodyPr>
          <a:lstStyle/>
          <a:p>
            <a:r>
              <a:rPr lang="zh-CN" altLang="en-US" sz="2400" b="1" dirty="0">
                <a:solidFill>
                  <a:schemeClr val="bg1"/>
                </a:solidFill>
                <a:latin typeface="微软雅黑" pitchFamily="34" charset="-122"/>
                <a:ea typeface="微软雅黑" pitchFamily="34" charset="-122"/>
              </a:rPr>
              <a:t>三</a:t>
            </a:r>
            <a:r>
              <a:rPr lang="en-US" altLang="zh-CN" sz="2400" b="1" dirty="0" smtClean="0">
                <a:solidFill>
                  <a:schemeClr val="bg1"/>
                </a:solidFill>
                <a:latin typeface="微软雅黑" pitchFamily="34" charset="-122"/>
                <a:ea typeface="微软雅黑" pitchFamily="34" charset="-122"/>
              </a:rPr>
              <a:t>. </a:t>
            </a:r>
            <a:r>
              <a:rPr lang="zh-CN" altLang="en-US" sz="2400" b="1" dirty="0" smtClean="0">
                <a:solidFill>
                  <a:schemeClr val="bg1"/>
                </a:solidFill>
                <a:latin typeface="微软雅黑" pitchFamily="34" charset="-122"/>
                <a:ea typeface="微软雅黑" pitchFamily="34" charset="-122"/>
              </a:rPr>
              <a:t>系统的设计与</a:t>
            </a:r>
            <a:r>
              <a:rPr lang="zh-CN" altLang="en-US" sz="2400" b="1" dirty="0">
                <a:solidFill>
                  <a:schemeClr val="bg1"/>
                </a:solidFill>
                <a:latin typeface="微软雅黑" pitchFamily="34" charset="-122"/>
                <a:ea typeface="微软雅黑" pitchFamily="34" charset="-122"/>
              </a:rPr>
              <a:t>实现步骤</a:t>
            </a:r>
            <a:endParaRPr lang="zh-CN" altLang="en-US" sz="2400" dirty="0">
              <a:solidFill>
                <a:schemeClr val="bg1"/>
              </a:solidFill>
            </a:endParaRPr>
          </a:p>
          <a:p>
            <a:endParaRPr lang="zh-CN" altLang="en-US" sz="2400" dirty="0">
              <a:solidFill>
                <a:schemeClr val="bg1"/>
              </a:solidFill>
            </a:endParaRPr>
          </a:p>
        </p:txBody>
      </p:sp>
    </p:spTree>
    <p:extLst>
      <p:ext uri="{BB962C8B-B14F-4D97-AF65-F5344CB8AC3E}">
        <p14:creationId xmlns:p14="http://schemas.microsoft.com/office/powerpoint/2010/main" val="424072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6828241" y="1176495"/>
            <a:ext cx="624079" cy="621789"/>
            <a:chOff x="1709739" y="2636838"/>
            <a:chExt cx="1590160" cy="1584325"/>
          </a:xfrm>
          <a:solidFill>
            <a:schemeClr val="bg1"/>
          </a:solidFill>
          <a:effectLst/>
        </p:grpSpPr>
        <p:sp>
          <p:nvSpPr>
            <p:cNvPr id="34"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solidFill>
                  <a:schemeClr val="bg1"/>
                </a:solidFill>
              </a:endParaRPr>
            </a:p>
          </p:txBody>
        </p:sp>
        <p:sp>
          <p:nvSpPr>
            <p:cNvPr id="35"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solidFill>
                  <a:schemeClr val="bg1"/>
                </a:solidFill>
              </a:endParaRPr>
            </a:p>
          </p:txBody>
        </p:sp>
        <p:sp>
          <p:nvSpPr>
            <p:cNvPr id="40"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solidFill>
                  <a:schemeClr val="bg1"/>
                </a:solidFill>
              </a:endParaRPr>
            </a:p>
          </p:txBody>
        </p:sp>
        <p:sp>
          <p:nvSpPr>
            <p:cNvPr id="41"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solidFill>
                  <a:schemeClr val="bg1"/>
                </a:solidFill>
              </a:endParaRPr>
            </a:p>
          </p:txBody>
        </p:sp>
        <p:sp>
          <p:nvSpPr>
            <p:cNvPr id="42"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solidFill>
                  <a:schemeClr val="bg1"/>
                </a:solidFill>
              </a:endParaRPr>
            </a:p>
          </p:txBody>
        </p:sp>
        <p:sp>
          <p:nvSpPr>
            <p:cNvPr id="43"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solidFill>
                  <a:schemeClr val="bg1"/>
                </a:solidFill>
              </a:endParaRPr>
            </a:p>
          </p:txBody>
        </p:sp>
        <p:sp>
          <p:nvSpPr>
            <p:cNvPr id="44"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solidFill>
                  <a:schemeClr val="bg1"/>
                </a:solidFill>
              </a:endParaRPr>
            </a:p>
          </p:txBody>
        </p:sp>
        <p:sp>
          <p:nvSpPr>
            <p:cNvPr id="45"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solidFill>
                  <a:schemeClr val="bg1"/>
                </a:solidFill>
              </a:endParaRPr>
            </a:p>
          </p:txBody>
        </p:sp>
        <p:sp>
          <p:nvSpPr>
            <p:cNvPr id="46"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solidFill>
                  <a:schemeClr val="bg1"/>
                </a:solidFill>
              </a:endParaRPr>
            </a:p>
          </p:txBody>
        </p:sp>
      </p:grpSp>
      <p:sp>
        <p:nvSpPr>
          <p:cNvPr id="47" name="文本框 34"/>
          <p:cNvSpPr txBox="1"/>
          <p:nvPr/>
        </p:nvSpPr>
        <p:spPr>
          <a:xfrm>
            <a:off x="7236296" y="1110449"/>
            <a:ext cx="1758824" cy="707886"/>
          </a:xfrm>
          <a:prstGeom prst="rect">
            <a:avLst/>
          </a:prstGeom>
          <a:noFill/>
        </p:spPr>
        <p:txBody>
          <a:bodyPr wrap="square" rtlCol="0">
            <a:spAutoFit/>
          </a:bodyPr>
          <a:lstStyle/>
          <a:p>
            <a:pPr algn="ctr"/>
            <a:r>
              <a:rPr lang="zh-CN" altLang="en-US" sz="4000" b="1" spc="300" dirty="0" smtClean="0">
                <a:solidFill>
                  <a:schemeClr val="bg1"/>
                </a:solidFill>
                <a:latin typeface="微软雅黑" panose="020B0503020204020204" pitchFamily="34" charset="-122"/>
                <a:ea typeface="微软雅黑" panose="020B0503020204020204" pitchFamily="34" charset="-122"/>
              </a:rPr>
              <a:t>目录</a:t>
            </a:r>
            <a:endParaRPr lang="zh-HK" altLang="en-US" sz="4000" b="1" spc="300" dirty="0">
              <a:solidFill>
                <a:schemeClr val="bg1"/>
              </a:solidFill>
              <a:latin typeface="微软雅黑" panose="020B0503020204020204" pitchFamily="34" charset="-122"/>
              <a:ea typeface="微软雅黑" panose="020B0503020204020204" pitchFamily="34" charset="-122"/>
            </a:endParaRPr>
          </a:p>
        </p:txBody>
      </p:sp>
      <p:sp>
        <p:nvSpPr>
          <p:cNvPr id="52" name="椭圆 51">
            <a:extLst>
              <a:ext uri="{FF2B5EF4-FFF2-40B4-BE49-F238E27FC236}">
                <a16:creationId xmlns:a16="http://schemas.microsoft.com/office/drawing/2014/main" xmlns="" id="{4CB3FFBD-331E-42F6-83E7-4E7290D02507}"/>
              </a:ext>
            </a:extLst>
          </p:cNvPr>
          <p:cNvSpPr/>
          <p:nvPr/>
        </p:nvSpPr>
        <p:spPr>
          <a:xfrm>
            <a:off x="395537" y="4036179"/>
            <a:ext cx="760973" cy="76097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 name="文本框 15">
            <a:extLst>
              <a:ext uri="{FF2B5EF4-FFF2-40B4-BE49-F238E27FC236}">
                <a16:creationId xmlns:a16="http://schemas.microsoft.com/office/drawing/2014/main" xmlns="" id="{35B809C4-5FEA-410E-B945-C8E99E3168E7}"/>
              </a:ext>
            </a:extLst>
          </p:cNvPr>
          <p:cNvSpPr txBox="1"/>
          <p:nvPr/>
        </p:nvSpPr>
        <p:spPr>
          <a:xfrm>
            <a:off x="499848" y="4155055"/>
            <a:ext cx="55235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三</a:t>
            </a:r>
          </a:p>
        </p:txBody>
      </p:sp>
      <p:sp>
        <p:nvSpPr>
          <p:cNvPr id="54" name="椭圆 53">
            <a:extLst>
              <a:ext uri="{FF2B5EF4-FFF2-40B4-BE49-F238E27FC236}">
                <a16:creationId xmlns:a16="http://schemas.microsoft.com/office/drawing/2014/main" xmlns="" id="{4CB3FFBD-331E-42F6-83E7-4E7290D02507}"/>
              </a:ext>
            </a:extLst>
          </p:cNvPr>
          <p:cNvSpPr/>
          <p:nvPr/>
        </p:nvSpPr>
        <p:spPr>
          <a:xfrm>
            <a:off x="395534" y="2886166"/>
            <a:ext cx="760973" cy="76097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 name="文本框 15">
            <a:extLst>
              <a:ext uri="{FF2B5EF4-FFF2-40B4-BE49-F238E27FC236}">
                <a16:creationId xmlns:a16="http://schemas.microsoft.com/office/drawing/2014/main" xmlns="" id="{35B809C4-5FEA-410E-B945-C8E99E3168E7}"/>
              </a:ext>
            </a:extLst>
          </p:cNvPr>
          <p:cNvSpPr txBox="1"/>
          <p:nvPr/>
        </p:nvSpPr>
        <p:spPr>
          <a:xfrm>
            <a:off x="499845" y="3005042"/>
            <a:ext cx="55235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二</a:t>
            </a:r>
          </a:p>
        </p:txBody>
      </p:sp>
      <p:sp>
        <p:nvSpPr>
          <p:cNvPr id="56" name="椭圆 55">
            <a:extLst>
              <a:ext uri="{FF2B5EF4-FFF2-40B4-BE49-F238E27FC236}">
                <a16:creationId xmlns:a16="http://schemas.microsoft.com/office/drawing/2014/main" xmlns="" id="{4CB3FFBD-331E-42F6-83E7-4E7290D02507}"/>
              </a:ext>
            </a:extLst>
          </p:cNvPr>
          <p:cNvSpPr/>
          <p:nvPr/>
        </p:nvSpPr>
        <p:spPr>
          <a:xfrm>
            <a:off x="395533" y="1772816"/>
            <a:ext cx="760973" cy="76097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 name="文本框 15">
            <a:extLst>
              <a:ext uri="{FF2B5EF4-FFF2-40B4-BE49-F238E27FC236}">
                <a16:creationId xmlns:a16="http://schemas.microsoft.com/office/drawing/2014/main" xmlns="" id="{35B809C4-5FEA-410E-B945-C8E99E3168E7}"/>
              </a:ext>
            </a:extLst>
          </p:cNvPr>
          <p:cNvSpPr txBox="1"/>
          <p:nvPr/>
        </p:nvSpPr>
        <p:spPr>
          <a:xfrm>
            <a:off x="499844" y="1891692"/>
            <a:ext cx="55235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一</a:t>
            </a:r>
          </a:p>
        </p:txBody>
      </p:sp>
      <p:sp>
        <p:nvSpPr>
          <p:cNvPr id="58" name="TextBox 57"/>
          <p:cNvSpPr txBox="1"/>
          <p:nvPr/>
        </p:nvSpPr>
        <p:spPr>
          <a:xfrm>
            <a:off x="1475656" y="1883602"/>
            <a:ext cx="4536504" cy="861774"/>
          </a:xfrm>
          <a:prstGeom prst="rect">
            <a:avLst/>
          </a:prstGeom>
          <a:noFill/>
        </p:spPr>
        <p:txBody>
          <a:bodyPr wrap="square" rtlCol="0">
            <a:spAutoFit/>
          </a:bodyPr>
          <a:lstStyle/>
          <a:p>
            <a:r>
              <a:rPr lang="zh-CN" altLang="zh-CN" sz="3200" b="1" dirty="0" smtClean="0">
                <a:latin typeface="微软雅黑" pitchFamily="34" charset="-122"/>
                <a:ea typeface="微软雅黑" pitchFamily="34" charset="-122"/>
              </a:rPr>
              <a:t>选题</a:t>
            </a:r>
            <a:r>
              <a:rPr lang="zh-CN" altLang="en-US" sz="3200" b="1" dirty="0" smtClean="0">
                <a:latin typeface="微软雅黑" pitchFamily="34" charset="-122"/>
                <a:ea typeface="微软雅黑" pitchFamily="34" charset="-122"/>
              </a:rPr>
              <a:t>的背景</a:t>
            </a:r>
            <a:r>
              <a:rPr lang="zh-CN" altLang="zh-CN" sz="3200" b="1" dirty="0" smtClean="0">
                <a:latin typeface="微软雅黑" pitchFamily="34" charset="-122"/>
                <a:ea typeface="微软雅黑" pitchFamily="34" charset="-122"/>
              </a:rPr>
              <a:t>和</a:t>
            </a:r>
            <a:r>
              <a:rPr lang="zh-CN" altLang="zh-CN" sz="3200" b="1" dirty="0">
                <a:latin typeface="微软雅黑" pitchFamily="34" charset="-122"/>
                <a:ea typeface="微软雅黑" pitchFamily="34" charset="-122"/>
              </a:rPr>
              <a:t>意义</a:t>
            </a:r>
            <a:endParaRPr lang="en-US" altLang="zh-CN" sz="3200" b="1" dirty="0">
              <a:latin typeface="微软雅黑" pitchFamily="34" charset="-122"/>
              <a:ea typeface="微软雅黑" pitchFamily="34" charset="-122"/>
            </a:endParaRPr>
          </a:p>
          <a:p>
            <a:endParaRPr lang="zh-CN" altLang="en-US" dirty="0"/>
          </a:p>
        </p:txBody>
      </p:sp>
      <p:sp>
        <p:nvSpPr>
          <p:cNvPr id="59" name="TextBox 58"/>
          <p:cNvSpPr txBox="1"/>
          <p:nvPr/>
        </p:nvSpPr>
        <p:spPr>
          <a:xfrm>
            <a:off x="1475656" y="3032504"/>
            <a:ext cx="4536504" cy="584775"/>
          </a:xfrm>
          <a:prstGeom prst="rect">
            <a:avLst/>
          </a:prstGeom>
          <a:noFill/>
        </p:spPr>
        <p:txBody>
          <a:bodyPr wrap="square" rtlCol="0">
            <a:spAutoFit/>
          </a:bodyPr>
          <a:lstStyle/>
          <a:p>
            <a:r>
              <a:rPr lang="zh-CN" altLang="zh-CN" sz="3200" b="1" dirty="0" smtClean="0">
                <a:latin typeface="微软雅黑" pitchFamily="34" charset="-122"/>
                <a:ea typeface="微软雅黑" pitchFamily="34" charset="-122"/>
              </a:rPr>
              <a:t>研究</a:t>
            </a:r>
            <a:r>
              <a:rPr lang="zh-CN" altLang="en-US" sz="3200" b="1" dirty="0" smtClean="0">
                <a:latin typeface="微软雅黑" pitchFamily="34" charset="-122"/>
                <a:ea typeface="微软雅黑" pitchFamily="34" charset="-122"/>
              </a:rPr>
              <a:t>的内容与方法</a:t>
            </a:r>
            <a:endParaRPr lang="en-US" altLang="zh-CN" sz="3200" b="1" dirty="0">
              <a:latin typeface="微软雅黑" pitchFamily="34" charset="-122"/>
              <a:ea typeface="微软雅黑" pitchFamily="34" charset="-122"/>
            </a:endParaRPr>
          </a:p>
        </p:txBody>
      </p:sp>
      <p:sp>
        <p:nvSpPr>
          <p:cNvPr id="60" name="TextBox 59"/>
          <p:cNvSpPr txBox="1"/>
          <p:nvPr/>
        </p:nvSpPr>
        <p:spPr>
          <a:xfrm>
            <a:off x="1475656" y="4182517"/>
            <a:ext cx="4536504" cy="584775"/>
          </a:xfrm>
          <a:prstGeom prst="rect">
            <a:avLst/>
          </a:prstGeom>
          <a:noFill/>
        </p:spPr>
        <p:txBody>
          <a:bodyPr wrap="square" rtlCol="0">
            <a:spAutoFit/>
          </a:bodyPr>
          <a:lstStyle/>
          <a:p>
            <a:r>
              <a:rPr lang="zh-CN" altLang="en-US" sz="3200" b="1" dirty="0" smtClean="0">
                <a:latin typeface="微软雅黑" pitchFamily="34" charset="-122"/>
                <a:ea typeface="微软雅黑" pitchFamily="34" charset="-122"/>
              </a:rPr>
              <a:t>系统的设计与实现步骤</a:t>
            </a:r>
            <a:endParaRPr lang="zh-CN" altLang="en-US" dirty="0"/>
          </a:p>
        </p:txBody>
      </p:sp>
    </p:spTree>
    <p:extLst>
      <p:ext uri="{BB962C8B-B14F-4D97-AF65-F5344CB8AC3E}">
        <p14:creationId xmlns:p14="http://schemas.microsoft.com/office/powerpoint/2010/main" val="676257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9"/>
          <p:cNvSpPr txBox="1"/>
          <p:nvPr/>
        </p:nvSpPr>
        <p:spPr>
          <a:xfrm>
            <a:off x="539552" y="2803574"/>
            <a:ext cx="5976663" cy="830997"/>
          </a:xfrm>
          <a:prstGeom prst="rect">
            <a:avLst/>
          </a:prstGeom>
          <a:noFill/>
        </p:spPr>
        <p:txBody>
          <a:bodyPr wrap="square" rtlCol="0">
            <a:spAutoFit/>
          </a:bodyPr>
          <a:lstStyle/>
          <a:p>
            <a:pPr algn="ctr"/>
            <a:r>
              <a:rPr kumimoji="1" lang="zh-CN" altLang="en-US" sz="4800" b="1" kern="2200" dirty="0" smtClean="0">
                <a:latin typeface="微软雅黑" panose="020B0503020204020204" charset="-122"/>
                <a:ea typeface="微软雅黑" panose="020B0503020204020204" charset="-122"/>
                <a:cs typeface="Arial" panose="020B0604020202020204"/>
              </a:rPr>
              <a:t>汇报完毕 请批评指正</a:t>
            </a:r>
          </a:p>
        </p:txBody>
      </p:sp>
    </p:spTree>
    <p:extLst>
      <p:ext uri="{BB962C8B-B14F-4D97-AF65-F5344CB8AC3E}">
        <p14:creationId xmlns:p14="http://schemas.microsoft.com/office/powerpoint/2010/main" val="132596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xmlns="" id="{84E5A175-3149-405F-9145-7535715A381B}"/>
              </a:ext>
            </a:extLst>
          </p:cNvPr>
          <p:cNvSpPr/>
          <p:nvPr/>
        </p:nvSpPr>
        <p:spPr>
          <a:xfrm>
            <a:off x="107504" y="2636912"/>
            <a:ext cx="1152128" cy="1152128"/>
          </a:xfrm>
          <a:prstGeom prst="ellipse">
            <a:avLst/>
          </a:prstGeom>
          <a:solidFill>
            <a:schemeClr val="tx2">
              <a:lumMod val="60000"/>
              <a:lumOff val="40000"/>
            </a:schemeClr>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6" name="组合 5">
            <a:extLst>
              <a:ext uri="{FF2B5EF4-FFF2-40B4-BE49-F238E27FC236}">
                <a16:creationId xmlns:a16="http://schemas.microsoft.com/office/drawing/2014/main" xmlns="" id="{51852231-DBA4-4459-A525-9D6F0328D398}"/>
              </a:ext>
            </a:extLst>
          </p:cNvPr>
          <p:cNvGrpSpPr/>
          <p:nvPr/>
        </p:nvGrpSpPr>
        <p:grpSpPr>
          <a:xfrm>
            <a:off x="323528" y="2802436"/>
            <a:ext cx="770580" cy="770580"/>
            <a:chOff x="2473104" y="2145028"/>
            <a:chExt cx="359165" cy="359165"/>
          </a:xfrm>
          <a:solidFill>
            <a:schemeClr val="bg1"/>
          </a:solidFill>
        </p:grpSpPr>
        <p:sp>
          <p:nvSpPr>
            <p:cNvPr id="7" name="AutoShape 126">
              <a:extLst>
                <a:ext uri="{FF2B5EF4-FFF2-40B4-BE49-F238E27FC236}">
                  <a16:creationId xmlns:a16="http://schemas.microsoft.com/office/drawing/2014/main" xmlns="" id="{3A999974-19D3-44F7-BF39-C052E0153F33}"/>
                </a:ext>
              </a:extLst>
            </p:cNvPr>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8" name="AutoShape 127">
              <a:extLst>
                <a:ext uri="{FF2B5EF4-FFF2-40B4-BE49-F238E27FC236}">
                  <a16:creationId xmlns:a16="http://schemas.microsoft.com/office/drawing/2014/main" xmlns="" id="{AA83F5E9-B885-450C-9308-5D18FF3B7BA7}"/>
                </a:ext>
              </a:extLst>
            </p:cNvPr>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sp>
        <p:nvSpPr>
          <p:cNvPr id="9" name="TextBox 8"/>
          <p:cNvSpPr txBox="1"/>
          <p:nvPr/>
        </p:nvSpPr>
        <p:spPr>
          <a:xfrm>
            <a:off x="1475656" y="2927266"/>
            <a:ext cx="4536504" cy="584775"/>
          </a:xfrm>
          <a:prstGeom prst="rect">
            <a:avLst/>
          </a:prstGeom>
          <a:noFill/>
        </p:spPr>
        <p:txBody>
          <a:bodyPr wrap="square" rtlCol="0">
            <a:spAutoFit/>
          </a:bodyPr>
          <a:lstStyle/>
          <a:p>
            <a:r>
              <a:rPr lang="zh-CN" altLang="en-US" sz="3200" b="1" dirty="0">
                <a:latin typeface="微软雅黑" pitchFamily="34" charset="-122"/>
                <a:ea typeface="微软雅黑" pitchFamily="34" charset="-122"/>
              </a:rPr>
              <a:t>一</a:t>
            </a:r>
            <a:r>
              <a:rPr lang="en-US" altLang="zh-CN" sz="3200" b="1" dirty="0" smtClean="0">
                <a:latin typeface="微软雅黑" pitchFamily="34" charset="-122"/>
                <a:ea typeface="微软雅黑" pitchFamily="34" charset="-122"/>
              </a:rPr>
              <a:t>. </a:t>
            </a:r>
            <a:r>
              <a:rPr lang="zh-CN" altLang="en-US" sz="3200" b="1" dirty="0" smtClean="0">
                <a:latin typeface="微软雅黑" pitchFamily="34" charset="-122"/>
                <a:ea typeface="微软雅黑" pitchFamily="34" charset="-122"/>
              </a:rPr>
              <a:t>课</a:t>
            </a:r>
            <a:r>
              <a:rPr lang="zh-CN" altLang="zh-CN" sz="3200" b="1" dirty="0" smtClean="0">
                <a:latin typeface="微软雅黑" pitchFamily="34" charset="-122"/>
                <a:ea typeface="微软雅黑" pitchFamily="34" charset="-122"/>
              </a:rPr>
              <a:t>题</a:t>
            </a:r>
            <a:r>
              <a:rPr lang="zh-CN" altLang="en-US" sz="3200" b="1" dirty="0">
                <a:latin typeface="微软雅黑" pitchFamily="34" charset="-122"/>
                <a:ea typeface="微软雅黑" pitchFamily="34" charset="-122"/>
              </a:rPr>
              <a:t>背景</a:t>
            </a:r>
            <a:r>
              <a:rPr lang="zh-CN" altLang="zh-CN" sz="3200" b="1" dirty="0">
                <a:latin typeface="微软雅黑" pitchFamily="34" charset="-122"/>
                <a:ea typeface="微软雅黑" pitchFamily="34" charset="-122"/>
              </a:rPr>
              <a:t>和意义</a:t>
            </a:r>
            <a:endParaRPr lang="en-US" altLang="zh-CN" sz="3200" b="1" dirty="0">
              <a:latin typeface="微软雅黑" pitchFamily="34" charset="-122"/>
              <a:ea typeface="微软雅黑" pitchFamily="34" charset="-122"/>
            </a:endParaRPr>
          </a:p>
        </p:txBody>
      </p:sp>
    </p:spTree>
    <p:extLst>
      <p:ext uri="{BB962C8B-B14F-4D97-AF65-F5344CB8AC3E}">
        <p14:creationId xmlns:p14="http://schemas.microsoft.com/office/powerpoint/2010/main" val="160263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8032" y="404664"/>
            <a:ext cx="6516216" cy="461665"/>
          </a:xfrm>
          <a:prstGeom prst="rect">
            <a:avLst/>
          </a:prstGeom>
        </p:spPr>
        <p:txBody>
          <a:bodyPr wrap="square">
            <a:spAutoFit/>
          </a:bodyPr>
          <a:lstStyle/>
          <a:p>
            <a:r>
              <a:rPr lang="zh-CN" altLang="en-US" sz="2400" b="1" dirty="0">
                <a:solidFill>
                  <a:schemeClr val="bg1"/>
                </a:solidFill>
                <a:latin typeface="微软雅黑" pitchFamily="34" charset="-122"/>
                <a:ea typeface="微软雅黑" pitchFamily="34" charset="-122"/>
              </a:rPr>
              <a:t>一</a:t>
            </a:r>
            <a:r>
              <a:rPr lang="en-US" altLang="zh-CN" sz="2400" b="1" dirty="0" smtClean="0">
                <a:solidFill>
                  <a:schemeClr val="bg1"/>
                </a:solidFill>
                <a:latin typeface="微软雅黑" pitchFamily="34" charset="-122"/>
                <a:ea typeface="微软雅黑" pitchFamily="34" charset="-122"/>
              </a:rPr>
              <a:t>. </a:t>
            </a:r>
            <a:r>
              <a:rPr lang="zh-CN" altLang="en-US" sz="2400" b="1" dirty="0">
                <a:solidFill>
                  <a:schemeClr val="bg1"/>
                </a:solidFill>
                <a:latin typeface="微软雅黑" pitchFamily="34" charset="-122"/>
                <a:ea typeface="微软雅黑" pitchFamily="34" charset="-122"/>
              </a:rPr>
              <a:t>课</a:t>
            </a:r>
            <a:r>
              <a:rPr lang="zh-CN" altLang="en-US" sz="2400" b="1" dirty="0" smtClean="0">
                <a:solidFill>
                  <a:schemeClr val="bg1"/>
                </a:solidFill>
                <a:latin typeface="微软雅黑" pitchFamily="34" charset="-122"/>
                <a:ea typeface="微软雅黑" pitchFamily="34" charset="-122"/>
              </a:rPr>
              <a:t>题的背景与意义</a:t>
            </a:r>
            <a:endParaRPr lang="zh-CN" altLang="en-US" sz="2400" dirty="0">
              <a:solidFill>
                <a:schemeClr val="bg1"/>
              </a:solidFill>
            </a:endParaRPr>
          </a:p>
        </p:txBody>
      </p:sp>
      <p:sp>
        <p:nvSpPr>
          <p:cNvPr id="5" name="文本框 4"/>
          <p:cNvSpPr txBox="1"/>
          <p:nvPr/>
        </p:nvSpPr>
        <p:spPr>
          <a:xfrm>
            <a:off x="395536" y="1052736"/>
            <a:ext cx="8496944" cy="892552"/>
          </a:xfrm>
          <a:prstGeom prst="rect">
            <a:avLst/>
          </a:prstGeom>
          <a:noFill/>
        </p:spPr>
        <p:txBody>
          <a:bodyPr wrap="square" rtlCol="0">
            <a:spAutoFit/>
          </a:bodyPr>
          <a:lstStyle/>
          <a:p>
            <a:r>
              <a:rPr lang="zh-CN" altLang="zh-CN" sz="2000" b="1" dirty="0" smtClean="0">
                <a:solidFill>
                  <a:schemeClr val="tx2">
                    <a:lumMod val="50000"/>
                  </a:schemeClr>
                </a:solidFill>
                <a:latin typeface="微软雅黑" pitchFamily="34" charset="-122"/>
                <a:ea typeface="微软雅黑" pitchFamily="34" charset="-122"/>
              </a:rPr>
              <a:t>抽油杆</a:t>
            </a:r>
            <a:r>
              <a:rPr lang="zh-CN" altLang="zh-CN" sz="1600" b="1" dirty="0">
                <a:latin typeface="微软雅黑" pitchFamily="34" charset="-122"/>
                <a:ea typeface="微软雅黑" pitchFamily="34" charset="-122"/>
              </a:rPr>
              <a:t>是抽油机井的细长杆件，主要起传递动力的作用，是机械采油技术中的关键部件之一</a:t>
            </a:r>
            <a:r>
              <a:rPr lang="zh-CN" altLang="zh-CN" sz="1600" b="1" dirty="0" smtClean="0">
                <a:latin typeface="微软雅黑" pitchFamily="34" charset="-122"/>
                <a:ea typeface="微软雅黑" pitchFamily="34" charset="-122"/>
              </a:rPr>
              <a:t>。</a:t>
            </a:r>
            <a:r>
              <a:rPr lang="zh-CN" altLang="zh-CN" sz="1600" b="1" dirty="0" smtClean="0">
                <a:solidFill>
                  <a:srgbClr val="FF0000"/>
                </a:solidFill>
                <a:latin typeface="微软雅黑" pitchFamily="34" charset="-122"/>
                <a:ea typeface="微软雅黑" pitchFamily="34" charset="-122"/>
              </a:rPr>
              <a:t>碳纤维</a:t>
            </a:r>
            <a:r>
              <a:rPr lang="zh-CN" altLang="zh-CN" sz="1600" b="1" dirty="0">
                <a:solidFill>
                  <a:srgbClr val="FF0000"/>
                </a:solidFill>
                <a:latin typeface="微软雅黑" pitchFamily="34" charset="-122"/>
                <a:ea typeface="微软雅黑" pitchFamily="34" charset="-122"/>
              </a:rPr>
              <a:t>抽油杆</a:t>
            </a:r>
            <a:r>
              <a:rPr lang="zh-CN" altLang="zh-CN" sz="1600" b="1" dirty="0">
                <a:latin typeface="微软雅黑" pitchFamily="34" charset="-122"/>
                <a:ea typeface="微软雅黑" pitchFamily="34" charset="-122"/>
              </a:rPr>
              <a:t>作为一种新型抽油设备，有着</a:t>
            </a:r>
            <a:r>
              <a:rPr lang="zh-CN" altLang="zh-CN" sz="1600" b="1" dirty="0">
                <a:solidFill>
                  <a:schemeClr val="accent1"/>
                </a:solidFill>
                <a:latin typeface="微软雅黑" pitchFamily="34" charset="-122"/>
                <a:ea typeface="微软雅黑" pitchFamily="34" charset="-122"/>
              </a:rPr>
              <a:t>强度高、抗腐蚀、抗疲劳性优良</a:t>
            </a:r>
            <a:r>
              <a:rPr lang="zh-CN" altLang="zh-CN" sz="1600" b="1" dirty="0">
                <a:latin typeface="微软雅黑" pitchFamily="34" charset="-122"/>
                <a:ea typeface="微软雅黑" pitchFamily="34" charset="-122"/>
              </a:rPr>
              <a:t>等特点，在节能增效、深抽提液、降低修井频次等方面具有显著优势</a:t>
            </a:r>
            <a:r>
              <a:rPr lang="zh-CN" altLang="zh-CN" sz="1600" b="1" dirty="0" smtClean="0">
                <a:latin typeface="微软雅黑" pitchFamily="34" charset="-122"/>
                <a:ea typeface="微软雅黑" pitchFamily="34" charset="-122"/>
              </a:rPr>
              <a:t>。</a:t>
            </a:r>
            <a:endParaRPr lang="en-US" altLang="zh-CN" sz="1600" b="1" dirty="0" smtClean="0">
              <a:latin typeface="微软雅黑" panose="020B0503020204020204" pitchFamily="34" charset="-122"/>
              <a:ea typeface="微软雅黑" panose="020B0503020204020204" pitchFamily="34" charset="-122"/>
            </a:endParaRPr>
          </a:p>
        </p:txBody>
      </p:sp>
      <p:grpSp>
        <p:nvGrpSpPr>
          <p:cNvPr id="4" name="组合 3"/>
          <p:cNvGrpSpPr>
            <a:grpSpLocks/>
          </p:cNvGrpSpPr>
          <p:nvPr/>
        </p:nvGrpSpPr>
        <p:grpSpPr bwMode="auto">
          <a:xfrm>
            <a:off x="639591" y="2276872"/>
            <a:ext cx="2060201" cy="2005923"/>
            <a:chOff x="3954881" y="2170798"/>
            <a:chExt cx="2428341" cy="3128886"/>
          </a:xfrm>
        </p:grpSpPr>
        <p:sp>
          <p:nvSpPr>
            <p:cNvPr id="6" name="Rectangle 21" descr="再生纸"/>
            <p:cNvSpPr>
              <a:spLocks noChangeArrowheads="1"/>
            </p:cNvSpPr>
            <p:nvPr/>
          </p:nvSpPr>
          <p:spPr bwMode="auto">
            <a:xfrm>
              <a:off x="4957086" y="4897619"/>
              <a:ext cx="1045313" cy="400921"/>
            </a:xfrm>
            <a:prstGeom prst="rect">
              <a:avLst/>
            </a:prstGeom>
            <a:blipFill dpi="0" rotWithShape="1">
              <a:blip r:embed="rId2" cstate="print"/>
              <a:srcRect/>
              <a:tile tx="0" ty="0" sx="100000" sy="100000" flip="none" algn="tl"/>
            </a:blipFill>
            <a:ln w="9525">
              <a:solidFill>
                <a:srgbClr val="000000"/>
              </a:solidFill>
              <a:miter lim="800000"/>
              <a:headEnd/>
              <a:tailEnd/>
            </a:ln>
          </p:spPr>
          <p:txBody>
            <a:bodyPr anchor="ctr" anchorCtr="1"/>
            <a:lstStyle/>
            <a:p>
              <a:pPr algn="just"/>
              <a:r>
                <a:rPr lang="zh-CN" altLang="en-US" sz="1200" b="1" dirty="0">
                  <a:latin typeface="微软雅黑" panose="020B0503020204020204" pitchFamily="34" charset="-122"/>
                  <a:ea typeface="微软雅黑" panose="020B0503020204020204" pitchFamily="34" charset="-122"/>
                </a:rPr>
                <a:t>油  层</a:t>
              </a:r>
              <a:endParaRPr lang="zh-CN" altLang="en-US" sz="1200" dirty="0">
                <a:latin typeface="微软雅黑" pitchFamily="34" charset="-122"/>
                <a:ea typeface="微软雅黑" pitchFamily="34" charset="-122"/>
              </a:endParaRPr>
            </a:p>
          </p:txBody>
        </p:sp>
        <p:sp>
          <p:nvSpPr>
            <p:cNvPr id="7" name="Line 23"/>
            <p:cNvSpPr>
              <a:spLocks noChangeShapeType="1"/>
            </p:cNvSpPr>
            <p:nvPr/>
          </p:nvSpPr>
          <p:spPr bwMode="auto">
            <a:xfrm>
              <a:off x="4214125" y="2185260"/>
              <a:ext cx="0" cy="3106861"/>
            </a:xfrm>
            <a:prstGeom prst="line">
              <a:avLst/>
            </a:prstGeom>
            <a:noFill/>
            <a:ln w="28575">
              <a:solidFill>
                <a:srgbClr val="000000"/>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8" name="Text Box 25"/>
            <p:cNvSpPr txBox="1">
              <a:spLocks noChangeArrowheads="1"/>
            </p:cNvSpPr>
            <p:nvPr/>
          </p:nvSpPr>
          <p:spPr bwMode="auto">
            <a:xfrm>
              <a:off x="5107393" y="4177053"/>
              <a:ext cx="949389" cy="181815"/>
            </a:xfrm>
            <a:prstGeom prst="rect">
              <a:avLst/>
            </a:prstGeom>
            <a:noFill/>
            <a:ln w="9525">
              <a:noFill/>
              <a:miter lim="800000"/>
              <a:headEnd/>
              <a:tailEnd/>
            </a:ln>
          </p:spPr>
          <p:txBody>
            <a:bodyPr/>
            <a:lstStyle/>
            <a:p>
              <a:pPr algn="ctr"/>
              <a:r>
                <a:rPr lang="zh-CN" altLang="en-US" sz="1200" b="1" dirty="0">
                  <a:latin typeface="微软雅黑" panose="020B0503020204020204" pitchFamily="34" charset="-122"/>
                  <a:ea typeface="微软雅黑" panose="020B0503020204020204" pitchFamily="34" charset="-122"/>
                </a:rPr>
                <a:t>筛 管</a:t>
              </a:r>
              <a:endParaRPr lang="zh-CN" altLang="en-US" sz="1200" dirty="0">
                <a:latin typeface="微软雅黑" pitchFamily="34" charset="-122"/>
                <a:ea typeface="微软雅黑" pitchFamily="34" charset="-122"/>
              </a:endParaRPr>
            </a:p>
          </p:txBody>
        </p:sp>
        <p:sp>
          <p:nvSpPr>
            <p:cNvPr id="9" name="Line 26"/>
            <p:cNvSpPr>
              <a:spLocks noChangeShapeType="1"/>
            </p:cNvSpPr>
            <p:nvPr/>
          </p:nvSpPr>
          <p:spPr bwMode="auto">
            <a:xfrm>
              <a:off x="3989261" y="5297401"/>
              <a:ext cx="1141030" cy="2283"/>
            </a:xfrm>
            <a:prstGeom prst="line">
              <a:avLst/>
            </a:prstGeom>
            <a:noFill/>
            <a:ln w="28575">
              <a:solidFill>
                <a:srgbClr val="000000"/>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10" name="Line 27"/>
            <p:cNvSpPr>
              <a:spLocks noChangeShapeType="1"/>
            </p:cNvSpPr>
            <p:nvPr/>
          </p:nvSpPr>
          <p:spPr bwMode="auto">
            <a:xfrm>
              <a:off x="4946452" y="2185260"/>
              <a:ext cx="3040" cy="3106861"/>
            </a:xfrm>
            <a:prstGeom prst="line">
              <a:avLst/>
            </a:prstGeom>
            <a:noFill/>
            <a:ln w="28575">
              <a:solidFill>
                <a:srgbClr val="000000"/>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11" name="Text Box 28"/>
            <p:cNvSpPr txBox="1">
              <a:spLocks noChangeArrowheads="1"/>
            </p:cNvSpPr>
            <p:nvPr/>
          </p:nvSpPr>
          <p:spPr bwMode="auto">
            <a:xfrm>
              <a:off x="4888324" y="2638137"/>
              <a:ext cx="1494898" cy="254298"/>
            </a:xfrm>
            <a:prstGeom prst="rect">
              <a:avLst/>
            </a:prstGeom>
            <a:noFill/>
            <a:ln w="9525" algn="ctr">
              <a:noFill/>
              <a:miter lim="800000"/>
              <a:headEnd/>
              <a:tailEnd/>
            </a:ln>
          </p:spPr>
          <p:txBody>
            <a:bodyPr/>
            <a:lstStyle/>
            <a:p>
              <a:pPr algn="ctr"/>
              <a:r>
                <a:rPr lang="zh-CN" altLang="en-US" sz="1200" b="1" dirty="0" smtClean="0">
                  <a:solidFill>
                    <a:srgbClr val="FF0000"/>
                  </a:solidFill>
                  <a:latin typeface="微软雅黑" panose="020B0503020204020204" pitchFamily="34" charset="-122"/>
                  <a:ea typeface="微软雅黑" panose="020B0503020204020204" pitchFamily="34" charset="-122"/>
                </a:rPr>
                <a:t>抽油杆</a:t>
              </a:r>
              <a:endParaRPr lang="zh-CN" altLang="en-US" sz="1200" dirty="0">
                <a:solidFill>
                  <a:srgbClr val="FF0000"/>
                </a:solidFill>
                <a:latin typeface="微软雅黑" pitchFamily="34" charset="-122"/>
                <a:ea typeface="微软雅黑" pitchFamily="34" charset="-122"/>
              </a:endParaRPr>
            </a:p>
          </p:txBody>
        </p:sp>
        <p:sp>
          <p:nvSpPr>
            <p:cNvPr id="12" name="Text Box 29"/>
            <p:cNvSpPr txBox="1">
              <a:spLocks noChangeArrowheads="1"/>
            </p:cNvSpPr>
            <p:nvPr/>
          </p:nvSpPr>
          <p:spPr bwMode="auto">
            <a:xfrm>
              <a:off x="5110273" y="2179731"/>
              <a:ext cx="968188" cy="288000"/>
            </a:xfrm>
            <a:prstGeom prst="rect">
              <a:avLst/>
            </a:prstGeom>
            <a:noFill/>
            <a:ln w="9525">
              <a:noFill/>
              <a:miter lim="800000"/>
              <a:headEnd/>
              <a:tailEnd/>
            </a:ln>
          </p:spPr>
          <p:txBody>
            <a:bodyPr/>
            <a:lstStyle/>
            <a:p>
              <a:pPr algn="ctr"/>
              <a:r>
                <a:rPr lang="zh-CN" altLang="en-US" sz="1200" b="1" dirty="0">
                  <a:latin typeface="微软雅黑" panose="020B0503020204020204" pitchFamily="34" charset="-122"/>
                  <a:ea typeface="微软雅黑" panose="020B0503020204020204" pitchFamily="34" charset="-122"/>
                </a:rPr>
                <a:t>油  管</a:t>
              </a:r>
              <a:endParaRPr lang="zh-CN" altLang="en-US" sz="1200" dirty="0">
                <a:latin typeface="微软雅黑" pitchFamily="34" charset="-122"/>
                <a:ea typeface="微软雅黑" pitchFamily="34" charset="-122"/>
              </a:endParaRPr>
            </a:p>
          </p:txBody>
        </p:sp>
        <p:sp>
          <p:nvSpPr>
            <p:cNvPr id="13" name="Rectangle 35"/>
            <p:cNvSpPr>
              <a:spLocks noChangeArrowheads="1"/>
            </p:cNvSpPr>
            <p:nvPr/>
          </p:nvSpPr>
          <p:spPr bwMode="auto">
            <a:xfrm>
              <a:off x="4423432" y="2186989"/>
              <a:ext cx="310697" cy="1500354"/>
            </a:xfrm>
            <a:prstGeom prst="rect">
              <a:avLst/>
            </a:prstGeom>
            <a:gradFill rotWithShape="1">
              <a:gsLst>
                <a:gs pos="0">
                  <a:srgbClr val="454545"/>
                </a:gs>
                <a:gs pos="50000">
                  <a:schemeClr val="bg1"/>
                </a:gs>
                <a:gs pos="100000">
                  <a:srgbClr val="454545"/>
                </a:gs>
              </a:gsLst>
              <a:lin ang="0" scaled="1"/>
            </a:gradFill>
            <a:ln w="6350">
              <a:solidFill>
                <a:srgbClr val="000000"/>
              </a:solidFill>
              <a:miter lim="800000"/>
              <a:headEnd/>
              <a:tailEnd/>
            </a:ln>
          </p:spPr>
          <p:txBody>
            <a:bodyPr/>
            <a:lstStyle/>
            <a:p>
              <a:pPr>
                <a:defRPr/>
              </a:pPr>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14" name="Line 37"/>
            <p:cNvSpPr>
              <a:spLocks noChangeShapeType="1"/>
            </p:cNvSpPr>
            <p:nvPr/>
          </p:nvSpPr>
          <p:spPr bwMode="auto">
            <a:xfrm>
              <a:off x="4727665" y="2504819"/>
              <a:ext cx="1264100" cy="0"/>
            </a:xfrm>
            <a:prstGeom prst="line">
              <a:avLst/>
            </a:prstGeom>
            <a:noFill/>
            <a:ln w="19050">
              <a:solidFill>
                <a:srgbClr val="00B0F0"/>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grpSp>
          <p:nvGrpSpPr>
            <p:cNvPr id="15" name="Group 51"/>
            <p:cNvGrpSpPr>
              <a:grpSpLocks/>
            </p:cNvGrpSpPr>
            <p:nvPr/>
          </p:nvGrpSpPr>
          <p:grpSpPr bwMode="auto">
            <a:xfrm>
              <a:off x="4362662" y="4344260"/>
              <a:ext cx="430528" cy="279860"/>
              <a:chOff x="3330" y="3377"/>
              <a:chExt cx="229" cy="354"/>
            </a:xfrm>
          </p:grpSpPr>
          <p:sp>
            <p:nvSpPr>
              <p:cNvPr id="40" name="Rectangle 52"/>
              <p:cNvSpPr>
                <a:spLocks noChangeArrowheads="1"/>
              </p:cNvSpPr>
              <p:nvPr/>
            </p:nvSpPr>
            <p:spPr bwMode="auto">
              <a:xfrm>
                <a:off x="3353" y="3382"/>
                <a:ext cx="182" cy="346"/>
              </a:xfrm>
              <a:prstGeom prst="rect">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41" name="Oval 53"/>
              <p:cNvSpPr>
                <a:spLocks noChangeArrowheads="1"/>
              </p:cNvSpPr>
              <p:nvPr/>
            </p:nvSpPr>
            <p:spPr bwMode="auto">
              <a:xfrm>
                <a:off x="3510" y="3386"/>
                <a:ext cx="45" cy="45"/>
              </a:xfrm>
              <a:prstGeom prst="ellipse">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42" name="Oval 54"/>
              <p:cNvSpPr>
                <a:spLocks noChangeArrowheads="1"/>
              </p:cNvSpPr>
              <p:nvPr/>
            </p:nvSpPr>
            <p:spPr bwMode="auto">
              <a:xfrm>
                <a:off x="3509" y="3483"/>
                <a:ext cx="45" cy="45"/>
              </a:xfrm>
              <a:prstGeom prst="ellipse">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43" name="Oval 55"/>
              <p:cNvSpPr>
                <a:spLocks noChangeArrowheads="1"/>
              </p:cNvSpPr>
              <p:nvPr/>
            </p:nvSpPr>
            <p:spPr bwMode="auto">
              <a:xfrm>
                <a:off x="3423" y="3434"/>
                <a:ext cx="45" cy="45"/>
              </a:xfrm>
              <a:prstGeom prst="ellipse">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44" name="Oval 56"/>
              <p:cNvSpPr>
                <a:spLocks noChangeArrowheads="1"/>
              </p:cNvSpPr>
              <p:nvPr/>
            </p:nvSpPr>
            <p:spPr bwMode="auto">
              <a:xfrm>
                <a:off x="3423" y="3532"/>
                <a:ext cx="45" cy="45"/>
              </a:xfrm>
              <a:prstGeom prst="ellipse">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45" name="Oval 57"/>
              <p:cNvSpPr>
                <a:spLocks noChangeArrowheads="1"/>
              </p:cNvSpPr>
              <p:nvPr/>
            </p:nvSpPr>
            <p:spPr bwMode="auto">
              <a:xfrm>
                <a:off x="3423" y="3629"/>
                <a:ext cx="45" cy="45"/>
              </a:xfrm>
              <a:prstGeom prst="ellipse">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46" name="Oval 58"/>
              <p:cNvSpPr>
                <a:spLocks noChangeArrowheads="1"/>
              </p:cNvSpPr>
              <p:nvPr/>
            </p:nvSpPr>
            <p:spPr bwMode="auto">
              <a:xfrm>
                <a:off x="3510" y="3582"/>
                <a:ext cx="45" cy="45"/>
              </a:xfrm>
              <a:prstGeom prst="ellipse">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47" name="Oval 59"/>
              <p:cNvSpPr>
                <a:spLocks noChangeArrowheads="1"/>
              </p:cNvSpPr>
              <p:nvPr/>
            </p:nvSpPr>
            <p:spPr bwMode="auto">
              <a:xfrm>
                <a:off x="3509" y="3679"/>
                <a:ext cx="45" cy="45"/>
              </a:xfrm>
              <a:prstGeom prst="ellipse">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48" name="Oval 60"/>
              <p:cNvSpPr>
                <a:spLocks noChangeArrowheads="1"/>
              </p:cNvSpPr>
              <p:nvPr/>
            </p:nvSpPr>
            <p:spPr bwMode="auto">
              <a:xfrm>
                <a:off x="3336" y="3386"/>
                <a:ext cx="45" cy="45"/>
              </a:xfrm>
              <a:prstGeom prst="ellipse">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49" name="Oval 61"/>
              <p:cNvSpPr>
                <a:spLocks noChangeArrowheads="1"/>
              </p:cNvSpPr>
              <p:nvPr/>
            </p:nvSpPr>
            <p:spPr bwMode="auto">
              <a:xfrm>
                <a:off x="3334" y="3483"/>
                <a:ext cx="45" cy="45"/>
              </a:xfrm>
              <a:prstGeom prst="ellipse">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50" name="Oval 62"/>
              <p:cNvSpPr>
                <a:spLocks noChangeArrowheads="1"/>
              </p:cNvSpPr>
              <p:nvPr/>
            </p:nvSpPr>
            <p:spPr bwMode="auto">
              <a:xfrm>
                <a:off x="3335" y="3582"/>
                <a:ext cx="45" cy="45"/>
              </a:xfrm>
              <a:prstGeom prst="ellipse">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51" name="Oval 63"/>
              <p:cNvSpPr>
                <a:spLocks noChangeArrowheads="1"/>
              </p:cNvSpPr>
              <p:nvPr/>
            </p:nvSpPr>
            <p:spPr bwMode="auto">
              <a:xfrm>
                <a:off x="3335" y="3679"/>
                <a:ext cx="45" cy="45"/>
              </a:xfrm>
              <a:prstGeom prst="ellipse">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52" name="Rectangle 64"/>
              <p:cNvSpPr>
                <a:spLocks noChangeArrowheads="1"/>
              </p:cNvSpPr>
              <p:nvPr/>
            </p:nvSpPr>
            <p:spPr bwMode="auto">
              <a:xfrm>
                <a:off x="3538" y="3381"/>
                <a:ext cx="21" cy="350"/>
              </a:xfrm>
              <a:prstGeom prst="rect">
                <a:avLst/>
              </a:prstGeom>
              <a:solidFill>
                <a:schemeClr val="bg1"/>
              </a:solidFill>
              <a:ln w="9525">
                <a:no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53" name="Rectangle 65"/>
              <p:cNvSpPr>
                <a:spLocks noChangeArrowheads="1"/>
              </p:cNvSpPr>
              <p:nvPr/>
            </p:nvSpPr>
            <p:spPr bwMode="auto">
              <a:xfrm>
                <a:off x="3330" y="3381"/>
                <a:ext cx="21" cy="350"/>
              </a:xfrm>
              <a:prstGeom prst="rect">
                <a:avLst/>
              </a:prstGeom>
              <a:solidFill>
                <a:schemeClr val="bg1"/>
              </a:solidFill>
              <a:ln w="9525">
                <a:no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54" name="Line 66"/>
              <p:cNvSpPr>
                <a:spLocks noChangeShapeType="1"/>
              </p:cNvSpPr>
              <p:nvPr/>
            </p:nvSpPr>
            <p:spPr bwMode="auto">
              <a:xfrm>
                <a:off x="3353" y="3377"/>
                <a:ext cx="0" cy="351"/>
              </a:xfrm>
              <a:prstGeom prst="line">
                <a:avLst/>
              </a:prstGeom>
              <a:noFill/>
              <a:ln w="9525">
                <a:solidFill>
                  <a:srgbClr val="000000"/>
                </a:solidFill>
                <a:miter lim="800000"/>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55" name="Line 67"/>
              <p:cNvSpPr>
                <a:spLocks noChangeShapeType="1"/>
              </p:cNvSpPr>
              <p:nvPr/>
            </p:nvSpPr>
            <p:spPr bwMode="auto">
              <a:xfrm>
                <a:off x="3537" y="3377"/>
                <a:ext cx="0" cy="351"/>
              </a:xfrm>
              <a:prstGeom prst="line">
                <a:avLst/>
              </a:prstGeom>
              <a:noFill/>
              <a:ln w="9525">
                <a:solidFill>
                  <a:srgbClr val="000000"/>
                </a:solidFill>
                <a:miter lim="800000"/>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grpSp>
        <p:sp>
          <p:nvSpPr>
            <p:cNvPr id="16" name="Rectangle 24"/>
            <p:cNvSpPr>
              <a:spLocks noChangeArrowheads="1"/>
            </p:cNvSpPr>
            <p:nvPr/>
          </p:nvSpPr>
          <p:spPr bwMode="auto">
            <a:xfrm>
              <a:off x="4402437" y="4620695"/>
              <a:ext cx="350971" cy="124502"/>
            </a:xfrm>
            <a:prstGeom prst="rect">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grpSp>
          <p:nvGrpSpPr>
            <p:cNvPr id="17" name="组合 33"/>
            <p:cNvGrpSpPr>
              <a:grpSpLocks/>
            </p:cNvGrpSpPr>
            <p:nvPr/>
          </p:nvGrpSpPr>
          <p:grpSpPr bwMode="auto">
            <a:xfrm>
              <a:off x="4422191" y="3673183"/>
              <a:ext cx="311467" cy="559610"/>
              <a:chOff x="1984289" y="4275237"/>
              <a:chExt cx="304742" cy="656418"/>
            </a:xfrm>
          </p:grpSpPr>
          <p:sp>
            <p:nvSpPr>
              <p:cNvPr id="32" name="Rectangle 30"/>
              <p:cNvSpPr>
                <a:spLocks noChangeArrowheads="1"/>
              </p:cNvSpPr>
              <p:nvPr/>
            </p:nvSpPr>
            <p:spPr bwMode="auto">
              <a:xfrm>
                <a:off x="1984289" y="4275237"/>
                <a:ext cx="304742" cy="656416"/>
              </a:xfrm>
              <a:prstGeom prst="rect">
                <a:avLst/>
              </a:prstGeom>
              <a:gradFill rotWithShape="1">
                <a:gsLst>
                  <a:gs pos="0">
                    <a:srgbClr val="006000"/>
                  </a:gs>
                  <a:gs pos="50000">
                    <a:srgbClr val="6CDA6C"/>
                  </a:gs>
                  <a:gs pos="100000">
                    <a:srgbClr val="006000"/>
                  </a:gs>
                </a:gsLst>
                <a:lin ang="0" scaled="1"/>
              </a:gradFill>
              <a:ln w="12700">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33" name="Oval 33"/>
              <p:cNvSpPr>
                <a:spLocks noChangeArrowheads="1"/>
              </p:cNvSpPr>
              <p:nvPr/>
            </p:nvSpPr>
            <p:spPr bwMode="auto">
              <a:xfrm>
                <a:off x="2083888" y="4848586"/>
                <a:ext cx="105545" cy="83069"/>
              </a:xfrm>
              <a:prstGeom prst="ellipse">
                <a:avLst/>
              </a:prstGeom>
              <a:gradFill rotWithShape="1">
                <a:gsLst>
                  <a:gs pos="0">
                    <a:srgbClr val="3B3B3B"/>
                  </a:gs>
                  <a:gs pos="100000">
                    <a:schemeClr val="bg2"/>
                  </a:gs>
                </a:gsLst>
                <a:path path="shape">
                  <a:fillToRect l="50000" t="50000" r="50000" b="50000"/>
                </a:path>
              </a:gradFill>
              <a:ln w="3175">
                <a:solidFill>
                  <a:srgbClr val="000000"/>
                </a:solidFill>
                <a:round/>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grpSp>
            <p:nvGrpSpPr>
              <p:cNvPr id="34" name="组合 57"/>
              <p:cNvGrpSpPr>
                <a:grpSpLocks/>
              </p:cNvGrpSpPr>
              <p:nvPr/>
            </p:nvGrpSpPr>
            <p:grpSpPr bwMode="auto">
              <a:xfrm>
                <a:off x="2000639" y="4406368"/>
                <a:ext cx="272038" cy="353716"/>
                <a:chOff x="2014102" y="4415246"/>
                <a:chExt cx="272038" cy="353716"/>
              </a:xfrm>
            </p:grpSpPr>
            <p:sp>
              <p:nvSpPr>
                <p:cNvPr id="35" name="Rectangle 31"/>
                <p:cNvSpPr>
                  <a:spLocks noChangeArrowheads="1"/>
                </p:cNvSpPr>
                <p:nvPr/>
              </p:nvSpPr>
              <p:spPr bwMode="auto">
                <a:xfrm>
                  <a:off x="2021534" y="4471519"/>
                  <a:ext cx="257171" cy="297442"/>
                </a:xfrm>
                <a:prstGeom prst="rect">
                  <a:avLst/>
                </a:prstGeom>
                <a:gradFill rotWithShape="1">
                  <a:gsLst>
                    <a:gs pos="0">
                      <a:srgbClr val="FFFF00"/>
                    </a:gs>
                    <a:gs pos="50000">
                      <a:srgbClr val="767600"/>
                    </a:gs>
                    <a:gs pos="100000">
                      <a:srgbClr val="FFFF00"/>
                    </a:gs>
                  </a:gsLst>
                  <a:lin ang="0" scaled="1"/>
                </a:gradFill>
                <a:ln w="6350">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36" name="Oval 32"/>
                <p:cNvSpPr>
                  <a:spLocks noChangeArrowheads="1"/>
                </p:cNvSpPr>
                <p:nvPr/>
              </p:nvSpPr>
              <p:spPr bwMode="auto">
                <a:xfrm>
                  <a:off x="2113700" y="4718048"/>
                  <a:ext cx="69867" cy="50914"/>
                </a:xfrm>
                <a:prstGeom prst="ellipse">
                  <a:avLst/>
                </a:prstGeom>
                <a:gradFill rotWithShape="1">
                  <a:gsLst>
                    <a:gs pos="0">
                      <a:srgbClr val="3B3B3B"/>
                    </a:gs>
                    <a:gs pos="100000">
                      <a:schemeClr val="bg2"/>
                    </a:gs>
                  </a:gsLst>
                  <a:path path="shape">
                    <a:fillToRect l="50000" t="50000" r="50000" b="50000"/>
                  </a:path>
                </a:gradFill>
                <a:ln w="3175">
                  <a:solidFill>
                    <a:srgbClr val="000000"/>
                  </a:solidFill>
                  <a:round/>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37" name="AutoShape 67"/>
                <p:cNvSpPr>
                  <a:spLocks noChangeArrowheads="1"/>
                </p:cNvSpPr>
                <p:nvPr/>
              </p:nvSpPr>
              <p:spPr bwMode="auto">
                <a:xfrm>
                  <a:off x="2014102" y="4415246"/>
                  <a:ext cx="272038" cy="56273"/>
                </a:xfrm>
                <a:prstGeom prst="triangle">
                  <a:avLst>
                    <a:gd name="adj" fmla="val 50000"/>
                  </a:avLst>
                </a:prstGeom>
                <a:gradFill rotWithShape="1">
                  <a:gsLst>
                    <a:gs pos="0">
                      <a:srgbClr val="FFFF00"/>
                    </a:gs>
                    <a:gs pos="50000">
                      <a:srgbClr val="767600"/>
                    </a:gs>
                    <a:gs pos="100000">
                      <a:srgbClr val="FFFF00"/>
                    </a:gs>
                  </a:gsLst>
                  <a:lin ang="0" scaled="1"/>
                </a:gradFill>
                <a:ln w="6350" algn="ctr">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38" name="Oval 92"/>
                <p:cNvSpPr>
                  <a:spLocks noChangeArrowheads="1"/>
                </p:cNvSpPr>
                <p:nvPr/>
              </p:nvSpPr>
              <p:spPr bwMode="auto">
                <a:xfrm>
                  <a:off x="2113700" y="4471519"/>
                  <a:ext cx="69867" cy="49574"/>
                </a:xfrm>
                <a:prstGeom prst="ellipse">
                  <a:avLst/>
                </a:prstGeom>
                <a:gradFill rotWithShape="1">
                  <a:gsLst>
                    <a:gs pos="0">
                      <a:srgbClr val="3B3B3B"/>
                    </a:gs>
                    <a:gs pos="100000">
                      <a:schemeClr val="bg2"/>
                    </a:gs>
                  </a:gsLst>
                  <a:path path="shape">
                    <a:fillToRect l="50000" t="50000" r="50000" b="50000"/>
                  </a:path>
                </a:gradFill>
                <a:ln w="3175">
                  <a:solidFill>
                    <a:srgbClr val="000000"/>
                  </a:solidFill>
                  <a:round/>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39" name="Line 93"/>
                <p:cNvSpPr>
                  <a:spLocks noChangeShapeType="1"/>
                </p:cNvSpPr>
                <p:nvPr/>
              </p:nvSpPr>
              <p:spPr bwMode="auto">
                <a:xfrm>
                  <a:off x="2021534" y="4521093"/>
                  <a:ext cx="257171" cy="0"/>
                </a:xfrm>
                <a:prstGeom prst="line">
                  <a:avLst/>
                </a:prstGeom>
                <a:noFill/>
                <a:ln w="9525">
                  <a:solidFill>
                    <a:schemeClr val="tx1"/>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grpSp>
        </p:grpSp>
        <p:sp>
          <p:nvSpPr>
            <p:cNvPr id="18" name="Line 37"/>
            <p:cNvSpPr>
              <a:spLocks noChangeShapeType="1"/>
            </p:cNvSpPr>
            <p:nvPr/>
          </p:nvSpPr>
          <p:spPr bwMode="auto">
            <a:xfrm>
              <a:off x="4616726" y="2978771"/>
              <a:ext cx="1411474" cy="0"/>
            </a:xfrm>
            <a:prstGeom prst="line">
              <a:avLst/>
            </a:prstGeom>
            <a:noFill/>
            <a:ln w="19050">
              <a:solidFill>
                <a:srgbClr val="00B0F0"/>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19" name="Rectangle 24"/>
            <p:cNvSpPr>
              <a:spLocks noChangeArrowheads="1"/>
            </p:cNvSpPr>
            <p:nvPr/>
          </p:nvSpPr>
          <p:spPr bwMode="auto">
            <a:xfrm>
              <a:off x="4425938" y="4747845"/>
              <a:ext cx="303180" cy="165957"/>
            </a:xfrm>
            <a:prstGeom prst="rect">
              <a:avLst/>
            </a:prstGeom>
            <a:gradFill rotWithShape="1">
              <a:gsLst>
                <a:gs pos="0">
                  <a:schemeClr val="tx2"/>
                </a:gs>
                <a:gs pos="50000">
                  <a:schemeClr val="bg1"/>
                </a:gs>
                <a:gs pos="100000">
                  <a:schemeClr val="tx2"/>
                </a:gs>
              </a:gsLst>
              <a:lin ang="0" scaled="1"/>
            </a:gradFill>
            <a:ln w="9525">
              <a:solidFill>
                <a:srgbClr val="000000"/>
              </a:solidFill>
              <a:miter lim="800000"/>
              <a:headEnd/>
              <a:tailEnd/>
            </a:ln>
          </p:spPr>
          <p:txBody>
            <a:bodyPr/>
            <a:lstStyle/>
            <a:p>
              <a:pPr>
                <a:defRPr/>
              </a:pPr>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20" name="Line 90"/>
            <p:cNvSpPr>
              <a:spLocks noChangeShapeType="1"/>
            </p:cNvSpPr>
            <p:nvPr/>
          </p:nvSpPr>
          <p:spPr bwMode="auto">
            <a:xfrm>
              <a:off x="4426749" y="4747570"/>
              <a:ext cx="302351" cy="165622"/>
            </a:xfrm>
            <a:prstGeom prst="line">
              <a:avLst/>
            </a:prstGeom>
            <a:noFill/>
            <a:ln w="9525">
              <a:solidFill>
                <a:schemeClr val="tx1"/>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1" name="Line 91"/>
            <p:cNvSpPr>
              <a:spLocks noChangeShapeType="1"/>
            </p:cNvSpPr>
            <p:nvPr/>
          </p:nvSpPr>
          <p:spPr bwMode="auto">
            <a:xfrm flipV="1">
              <a:off x="4426749" y="4747570"/>
              <a:ext cx="302351" cy="165622"/>
            </a:xfrm>
            <a:prstGeom prst="line">
              <a:avLst/>
            </a:prstGeom>
            <a:noFill/>
            <a:ln w="9525">
              <a:solidFill>
                <a:schemeClr val="tx1"/>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2" name="Rectangle 24"/>
            <p:cNvSpPr>
              <a:spLocks noChangeArrowheads="1"/>
            </p:cNvSpPr>
            <p:nvPr/>
          </p:nvSpPr>
          <p:spPr bwMode="auto">
            <a:xfrm>
              <a:off x="4402437" y="4227336"/>
              <a:ext cx="350971" cy="114224"/>
            </a:xfrm>
            <a:prstGeom prst="rect">
              <a:avLst/>
            </a:prstGeom>
            <a:gradFill rotWithShape="1">
              <a:gsLst>
                <a:gs pos="0">
                  <a:srgbClr val="000000"/>
                </a:gs>
                <a:gs pos="50000">
                  <a:srgbClr val="FFFFFF"/>
                </a:gs>
                <a:gs pos="100000">
                  <a:srgbClr val="000000"/>
                </a:gs>
              </a:gsLst>
              <a:lin ang="0" scaled="1"/>
            </a:gradFill>
            <a:ln w="9525">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23" name="Line 18"/>
            <p:cNvSpPr>
              <a:spLocks noChangeShapeType="1"/>
            </p:cNvSpPr>
            <p:nvPr/>
          </p:nvSpPr>
          <p:spPr bwMode="auto">
            <a:xfrm>
              <a:off x="4753202" y="4533263"/>
              <a:ext cx="1227634" cy="0"/>
            </a:xfrm>
            <a:prstGeom prst="line">
              <a:avLst/>
            </a:prstGeom>
            <a:noFill/>
            <a:ln w="19050">
              <a:solidFill>
                <a:srgbClr val="00B0F0"/>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grpSp>
          <p:nvGrpSpPr>
            <p:cNvPr id="24" name="组合 41"/>
            <p:cNvGrpSpPr>
              <a:grpSpLocks/>
            </p:cNvGrpSpPr>
            <p:nvPr/>
          </p:nvGrpSpPr>
          <p:grpSpPr bwMode="auto">
            <a:xfrm>
              <a:off x="4541173" y="2170798"/>
              <a:ext cx="73590" cy="1626604"/>
              <a:chOff x="2100658" y="2628369"/>
              <a:chExt cx="72000" cy="1321839"/>
            </a:xfrm>
          </p:grpSpPr>
          <p:sp>
            <p:nvSpPr>
              <p:cNvPr id="30" name="Rectangle 91"/>
              <p:cNvSpPr>
                <a:spLocks noChangeArrowheads="1"/>
              </p:cNvSpPr>
              <p:nvPr/>
            </p:nvSpPr>
            <p:spPr bwMode="auto">
              <a:xfrm>
                <a:off x="2114360" y="2628369"/>
                <a:ext cx="44596" cy="1295183"/>
              </a:xfrm>
              <a:prstGeom prst="rect">
                <a:avLst/>
              </a:prstGeom>
              <a:gradFill rotWithShape="1">
                <a:gsLst>
                  <a:gs pos="0">
                    <a:srgbClr val="800000"/>
                  </a:gs>
                  <a:gs pos="50000">
                    <a:srgbClr val="FFFFFF"/>
                  </a:gs>
                  <a:gs pos="100000">
                    <a:srgbClr val="800000"/>
                  </a:gs>
                </a:gsLst>
                <a:lin ang="0" scaled="1"/>
              </a:gradFill>
              <a:ln w="6350">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sp>
            <p:nvSpPr>
              <p:cNvPr id="31" name="Rectangle 91"/>
              <p:cNvSpPr>
                <a:spLocks noChangeArrowheads="1"/>
              </p:cNvSpPr>
              <p:nvPr/>
            </p:nvSpPr>
            <p:spPr bwMode="auto">
              <a:xfrm>
                <a:off x="2100658" y="3554208"/>
                <a:ext cx="72000" cy="396000"/>
              </a:xfrm>
              <a:prstGeom prst="rect">
                <a:avLst/>
              </a:prstGeom>
              <a:gradFill rotWithShape="1">
                <a:gsLst>
                  <a:gs pos="0">
                    <a:srgbClr val="800000"/>
                  </a:gs>
                  <a:gs pos="50000">
                    <a:srgbClr val="FFFFFF"/>
                  </a:gs>
                  <a:gs pos="100000">
                    <a:srgbClr val="800000"/>
                  </a:gs>
                </a:gsLst>
                <a:lin ang="0" scaled="1"/>
              </a:gradFill>
              <a:ln w="6350">
                <a:solidFill>
                  <a:srgbClr val="000000"/>
                </a:solidFill>
                <a:miter lim="800000"/>
                <a:headEnd/>
                <a:tailEnd/>
              </a:ln>
            </p:spPr>
            <p:txBody>
              <a:bodyPr/>
              <a:lstStyle/>
              <a:p>
                <a:endParaRPr lang="zh-CN" altLang="en-US" sz="1200">
                  <a:solidFill>
                    <a:srgbClr val="0000FF"/>
                  </a:solidFill>
                  <a:latin typeface="微软雅黑" panose="020B0503020204020204" pitchFamily="34" charset="-122"/>
                  <a:ea typeface="微软雅黑" panose="020B0503020204020204" pitchFamily="34" charset="-122"/>
                </a:endParaRPr>
              </a:p>
            </p:txBody>
          </p:sp>
        </p:grpSp>
        <p:sp>
          <p:nvSpPr>
            <p:cNvPr id="25" name="Line 22"/>
            <p:cNvSpPr>
              <a:spLocks noChangeShapeType="1"/>
            </p:cNvSpPr>
            <p:nvPr/>
          </p:nvSpPr>
          <p:spPr bwMode="auto">
            <a:xfrm>
              <a:off x="3954881" y="2184231"/>
              <a:ext cx="2057735" cy="0"/>
            </a:xfrm>
            <a:prstGeom prst="line">
              <a:avLst/>
            </a:prstGeom>
            <a:noFill/>
            <a:ln w="28575">
              <a:solidFill>
                <a:srgbClr val="000000"/>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6" name="Text Box 28"/>
            <p:cNvSpPr txBox="1">
              <a:spLocks noChangeArrowheads="1"/>
            </p:cNvSpPr>
            <p:nvPr/>
          </p:nvSpPr>
          <p:spPr bwMode="auto">
            <a:xfrm>
              <a:off x="4976849" y="3531167"/>
              <a:ext cx="1309394" cy="369531"/>
            </a:xfrm>
            <a:prstGeom prst="rect">
              <a:avLst/>
            </a:prstGeom>
            <a:noFill/>
            <a:ln w="9525" algn="ctr">
              <a:noFill/>
              <a:miter lim="800000"/>
              <a:headEnd/>
              <a:tailEnd/>
            </a:ln>
          </p:spPr>
          <p:txBody>
            <a:bodyPr/>
            <a:lstStyle/>
            <a:p>
              <a:pPr algn="ctr" eaLnBrk="1" hangingPunct="1"/>
              <a:r>
                <a:rPr lang="zh-CN" altLang="en-US" sz="1200" b="1" dirty="0" smtClean="0">
                  <a:latin typeface="微软雅黑" panose="020B0503020204020204" pitchFamily="34" charset="-122"/>
                  <a:ea typeface="微软雅黑" panose="020B0503020204020204" pitchFamily="34" charset="-122"/>
                </a:rPr>
                <a:t>抽油泵</a:t>
              </a:r>
              <a:endParaRPr lang="zh-CN" altLang="en-US" sz="1200" b="1" dirty="0">
                <a:latin typeface="微软雅黑" pitchFamily="34" charset="-122"/>
                <a:ea typeface="微软雅黑" pitchFamily="34" charset="-122"/>
              </a:endParaRPr>
            </a:p>
          </p:txBody>
        </p:sp>
        <p:sp>
          <p:nvSpPr>
            <p:cNvPr id="27" name="Text Box 28"/>
            <p:cNvSpPr txBox="1">
              <a:spLocks noChangeArrowheads="1"/>
            </p:cNvSpPr>
            <p:nvPr/>
          </p:nvSpPr>
          <p:spPr bwMode="auto">
            <a:xfrm>
              <a:off x="5137074" y="3100576"/>
              <a:ext cx="1032908" cy="231460"/>
            </a:xfrm>
            <a:prstGeom prst="rect">
              <a:avLst/>
            </a:prstGeom>
            <a:noFill/>
            <a:ln w="9525" algn="ctr">
              <a:noFill/>
              <a:miter lim="800000"/>
              <a:headEnd/>
              <a:tailEnd/>
            </a:ln>
          </p:spPr>
          <p:txBody>
            <a:bodyPr/>
            <a:lstStyle/>
            <a:p>
              <a:pPr algn="ctr"/>
              <a:r>
                <a:rPr lang="zh-CN" altLang="en-US" sz="1200" b="1" dirty="0" smtClean="0">
                  <a:latin typeface="微软雅黑" panose="020B0503020204020204" pitchFamily="34" charset="-122"/>
                  <a:ea typeface="微软雅黑" panose="020B0503020204020204" pitchFamily="34" charset="-122"/>
                </a:rPr>
                <a:t>加</a:t>
              </a:r>
              <a:r>
                <a:rPr lang="zh-CN" altLang="en-US" sz="1200" b="1" dirty="0">
                  <a:latin typeface="微软雅黑" pitchFamily="34" charset="-122"/>
                  <a:ea typeface="微软雅黑" pitchFamily="34" charset="-122"/>
                </a:rPr>
                <a:t>重杆</a:t>
              </a:r>
              <a:endParaRPr lang="zh-CN" altLang="en-US" sz="1200" dirty="0">
                <a:latin typeface="微软雅黑" pitchFamily="34" charset="-122"/>
                <a:ea typeface="微软雅黑" pitchFamily="34" charset="-122"/>
              </a:endParaRPr>
            </a:p>
          </p:txBody>
        </p:sp>
        <p:sp>
          <p:nvSpPr>
            <p:cNvPr id="28" name="Line 37"/>
            <p:cNvSpPr>
              <a:spLocks noChangeShapeType="1"/>
            </p:cNvSpPr>
            <p:nvPr/>
          </p:nvSpPr>
          <p:spPr bwMode="auto">
            <a:xfrm>
              <a:off x="4597580" y="3519288"/>
              <a:ext cx="1411474" cy="0"/>
            </a:xfrm>
            <a:prstGeom prst="line">
              <a:avLst/>
            </a:prstGeom>
            <a:noFill/>
            <a:ln w="19050">
              <a:solidFill>
                <a:srgbClr val="00B0F0"/>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9" name="Line 37"/>
            <p:cNvSpPr>
              <a:spLocks noChangeShapeType="1"/>
            </p:cNvSpPr>
            <p:nvPr/>
          </p:nvSpPr>
          <p:spPr bwMode="auto">
            <a:xfrm>
              <a:off x="4793190" y="3927775"/>
              <a:ext cx="1263593" cy="38857"/>
            </a:xfrm>
            <a:prstGeom prst="line">
              <a:avLst/>
            </a:prstGeom>
            <a:noFill/>
            <a:ln w="19050">
              <a:solidFill>
                <a:srgbClr val="00B0F0"/>
              </a:solidFill>
              <a:round/>
              <a:headEnd/>
              <a:tailEnd/>
            </a:ln>
          </p:spPr>
          <p:txBody>
            <a:bodyPr/>
            <a:lstStyle/>
            <a:p>
              <a:endParaRPr lang="zh-CN" altLang="en-US" sz="1200">
                <a:latin typeface="微软雅黑" panose="020B0503020204020204" pitchFamily="34" charset="-122"/>
                <a:ea typeface="微软雅黑" panose="020B0503020204020204" pitchFamily="34" charset="-122"/>
              </a:endParaRPr>
            </a:p>
          </p:txBody>
        </p:sp>
      </p:grpSp>
      <p:pic>
        <p:nvPicPr>
          <p:cNvPr id="56" name="Picture 2" descr="C:\Users\PC4\Desktop\ppt图\bd7bf8c6-6661-4501-a785-53a5f02db70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2379" y="3287237"/>
            <a:ext cx="1295565" cy="1036451"/>
          </a:xfrm>
          <a:prstGeom prst="rect">
            <a:avLst/>
          </a:prstGeom>
        </p:spPr>
        <p:style>
          <a:lnRef idx="2">
            <a:schemeClr val="accent6"/>
          </a:lnRef>
          <a:fillRef idx="1">
            <a:schemeClr val="lt1"/>
          </a:fillRef>
          <a:effectRef idx="0">
            <a:schemeClr val="accent6"/>
          </a:effectRef>
          <a:fontRef idx="minor">
            <a:schemeClr val="dk1"/>
          </a:fontRef>
        </p:style>
      </p:pic>
      <p:pic>
        <p:nvPicPr>
          <p:cNvPr id="57" name="Picture 3" descr="C:\Users\PC4\Desktop\ppt图\0KZ7YqmRz_1398333001_看图王.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2202" y="2279125"/>
            <a:ext cx="1295742" cy="1063349"/>
          </a:xfrm>
          <a:prstGeom prst="rect">
            <a:avLst/>
          </a:prstGeom>
        </p:spPr>
        <p:style>
          <a:lnRef idx="2">
            <a:schemeClr val="accent5"/>
          </a:lnRef>
          <a:fillRef idx="1">
            <a:schemeClr val="lt1"/>
          </a:fillRef>
          <a:effectRef idx="0">
            <a:schemeClr val="accent5"/>
          </a:effectRef>
          <a:fontRef idx="minor">
            <a:schemeClr val="dk1"/>
          </a:fontRef>
        </p:style>
      </p:pic>
      <p:grpSp>
        <p:nvGrpSpPr>
          <p:cNvPr id="68" name="组合 67"/>
          <p:cNvGrpSpPr/>
          <p:nvPr/>
        </p:nvGrpSpPr>
        <p:grpSpPr>
          <a:xfrm>
            <a:off x="4355976" y="2025294"/>
            <a:ext cx="4416191" cy="3747541"/>
            <a:chOff x="4611034" y="2405885"/>
            <a:chExt cx="4492129" cy="3183828"/>
          </a:xfrm>
        </p:grpSpPr>
        <p:sp>
          <p:nvSpPr>
            <p:cNvPr id="69" name="TextBox 13"/>
            <p:cNvSpPr txBox="1">
              <a:spLocks noChangeArrowheads="1"/>
            </p:cNvSpPr>
            <p:nvPr/>
          </p:nvSpPr>
          <p:spPr bwMode="auto">
            <a:xfrm>
              <a:off x="6130217" y="2405885"/>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1400" b="1">
                  <a:solidFill>
                    <a:srgbClr val="800080"/>
                  </a:solidFill>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fontAlgn="base">
                <a:spcBef>
                  <a:spcPct val="0"/>
                </a:spcBef>
                <a:spcAft>
                  <a:spcPct val="0"/>
                </a:spcAft>
              </a:pPr>
              <a:r>
                <a:rPr lang="zh-CN" altLang="en-US" dirty="0"/>
                <a:t>现场应用配套模式</a:t>
              </a:r>
            </a:p>
          </p:txBody>
        </p:sp>
        <p:sp>
          <p:nvSpPr>
            <p:cNvPr id="70" name="矩形 1"/>
            <p:cNvSpPr>
              <a:spLocks noChangeArrowheads="1"/>
            </p:cNvSpPr>
            <p:nvPr/>
          </p:nvSpPr>
          <p:spPr bwMode="auto">
            <a:xfrm>
              <a:off x="5148188" y="2783908"/>
              <a:ext cx="3585015" cy="613661"/>
            </a:xfrm>
            <a:prstGeom prst="rect">
              <a:avLst/>
            </a:prstGeom>
            <a:ln w="12700">
              <a:solidFill>
                <a:schemeClr val="accent1">
                  <a:shade val="50000"/>
                </a:schemeClr>
              </a:solidFill>
              <a:prstDash val="dash"/>
              <a:headEnd/>
              <a:tailEnd/>
            </a:ln>
            <a:extLst/>
          </p:spPr>
          <p:style>
            <a:lnRef idx="2">
              <a:schemeClr val="accent2"/>
            </a:lnRef>
            <a:fillRef idx="1">
              <a:schemeClr val="lt1"/>
            </a:fillRef>
            <a:effectRef idx="0">
              <a:schemeClr val="accent2"/>
            </a:effectRef>
            <a:fontRef idx="minor">
              <a:schemeClr val="dk1"/>
            </a:fontRef>
          </p:style>
          <p:txBody>
            <a:bodyPr wrap="square" lIns="31653" tIns="15827" rIns="31653" bIns="15827">
              <a:spAutoFit/>
            </a:bodyPr>
            <a:lstStyle/>
            <a:p>
              <a:pPr algn="just" fontAlgn="base">
                <a:lnSpc>
                  <a:spcPct val="135000"/>
                </a:lnSpc>
                <a:spcBef>
                  <a:spcPct val="0"/>
                </a:spcBef>
                <a:spcAft>
                  <a:spcPct val="0"/>
                </a:spcAft>
                <a:buClr>
                  <a:srgbClr val="FF0000"/>
                </a:buClr>
              </a:pPr>
              <a:r>
                <a:rPr kumimoji="1" lang="zh-CN" altLang="en-US" sz="1400" b="1" dirty="0">
                  <a:solidFill>
                    <a:srgbClr val="0000FF"/>
                  </a:solidFill>
                  <a:latin typeface="微软雅黑" panose="020B0503020204020204" pitchFamily="34" charset="-122"/>
                  <a:ea typeface="微软雅黑" panose="020B0503020204020204" pitchFamily="34" charset="-122"/>
                </a:rPr>
                <a:t>　  初步形成低渗透油藏小泵深抽增产、高矿化度油井防腐延寿两种应用配套模式。</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71" name="Rectangle 4"/>
            <p:cNvSpPr>
              <a:spLocks noChangeArrowheads="1"/>
            </p:cNvSpPr>
            <p:nvPr/>
          </p:nvSpPr>
          <p:spPr bwMode="auto">
            <a:xfrm>
              <a:off x="5508104" y="3527430"/>
              <a:ext cx="18002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zh-CN" altLang="en-US" sz="1100" b="1" dirty="0">
                  <a:solidFill>
                    <a:srgbClr val="0000FF"/>
                  </a:solidFill>
                  <a:ea typeface="微软雅黑" panose="020B0503020204020204" pitchFamily="34" charset="-122"/>
                </a:rPr>
                <a:t>小泵深抽增产（</a:t>
              </a:r>
              <a:r>
                <a:rPr lang="en-US" altLang="zh-CN" sz="1100" b="1" dirty="0">
                  <a:solidFill>
                    <a:srgbClr val="0000FF"/>
                  </a:solidFill>
                  <a:ea typeface="微软雅黑" panose="020B0503020204020204" pitchFamily="34" charset="-122"/>
                </a:rPr>
                <a:t>298</a:t>
              </a:r>
              <a:r>
                <a:rPr lang="zh-CN" altLang="en-US" sz="1100" b="1" dirty="0">
                  <a:solidFill>
                    <a:srgbClr val="0000FF"/>
                  </a:solidFill>
                  <a:ea typeface="微软雅黑" panose="020B0503020204020204" pitchFamily="34" charset="-122"/>
                </a:rPr>
                <a:t>口）</a:t>
              </a:r>
            </a:p>
          </p:txBody>
        </p:sp>
        <p:pic>
          <p:nvPicPr>
            <p:cNvPr id="72" name="图片 71"/>
            <p:cNvPicPr>
              <a:picLocks noChangeAspect="1"/>
            </p:cNvPicPr>
            <p:nvPr/>
          </p:nvPicPr>
          <p:blipFill rotWithShape="1">
            <a:blip r:embed="rId5" cstate="print"/>
            <a:srcRect b="17558"/>
            <a:stretch/>
          </p:blipFill>
          <p:spPr>
            <a:xfrm>
              <a:off x="4806104" y="3878414"/>
              <a:ext cx="4287901" cy="1222190"/>
            </a:xfrm>
            <a:prstGeom prst="rect">
              <a:avLst/>
            </a:prstGeom>
          </p:spPr>
        </p:pic>
        <p:sp>
          <p:nvSpPr>
            <p:cNvPr id="73" name="Rectangle 4"/>
            <p:cNvSpPr>
              <a:spLocks noChangeArrowheads="1"/>
            </p:cNvSpPr>
            <p:nvPr/>
          </p:nvSpPr>
          <p:spPr bwMode="auto">
            <a:xfrm>
              <a:off x="7228076" y="3527430"/>
              <a:ext cx="183805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zh-CN" altLang="en-US" sz="1100" b="1" dirty="0">
                  <a:solidFill>
                    <a:srgbClr val="0000FF"/>
                  </a:solidFill>
                  <a:ea typeface="微软雅黑" panose="020B0503020204020204" pitchFamily="34" charset="-122"/>
                </a:rPr>
                <a:t>防腐延寿（</a:t>
              </a:r>
              <a:r>
                <a:rPr lang="en-US" altLang="zh-CN" sz="1100" b="1" dirty="0">
                  <a:solidFill>
                    <a:srgbClr val="0000FF"/>
                  </a:solidFill>
                  <a:ea typeface="微软雅黑" panose="020B0503020204020204" pitchFamily="34" charset="-122"/>
                </a:rPr>
                <a:t>84</a:t>
              </a:r>
              <a:r>
                <a:rPr lang="zh-CN" altLang="en-US" sz="1100" b="1" dirty="0">
                  <a:solidFill>
                    <a:srgbClr val="0000FF"/>
                  </a:solidFill>
                  <a:ea typeface="微软雅黑" panose="020B0503020204020204" pitchFamily="34" charset="-122"/>
                </a:rPr>
                <a:t>口）</a:t>
              </a:r>
            </a:p>
          </p:txBody>
        </p:sp>
        <p:sp>
          <p:nvSpPr>
            <p:cNvPr id="74" name="Rectangle 4"/>
            <p:cNvSpPr>
              <a:spLocks noChangeArrowheads="1"/>
            </p:cNvSpPr>
            <p:nvPr/>
          </p:nvSpPr>
          <p:spPr bwMode="auto">
            <a:xfrm>
              <a:off x="7668344" y="5328103"/>
              <a:ext cx="143481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zh-CN" altLang="en-US" sz="1100" b="1" dirty="0">
                  <a:solidFill>
                    <a:srgbClr val="0000FF"/>
                  </a:solidFill>
                  <a:ea typeface="微软雅黑" panose="020B0503020204020204" pitchFamily="34" charset="-122"/>
                </a:rPr>
                <a:t>平均检泵周期，</a:t>
              </a:r>
              <a:r>
                <a:rPr lang="en-US" altLang="zh-CN" sz="1100" b="1" dirty="0">
                  <a:solidFill>
                    <a:srgbClr val="0000FF"/>
                  </a:solidFill>
                  <a:ea typeface="微软雅黑" panose="020B0503020204020204" pitchFamily="34" charset="-122"/>
                </a:rPr>
                <a:t>d</a:t>
              </a:r>
              <a:endParaRPr lang="zh-CN" altLang="en-US" sz="1100" b="1" dirty="0">
                <a:solidFill>
                  <a:srgbClr val="0000FF"/>
                </a:solidFill>
                <a:ea typeface="微软雅黑" panose="020B0503020204020204" pitchFamily="34" charset="-122"/>
              </a:endParaRPr>
            </a:p>
          </p:txBody>
        </p:sp>
        <p:sp>
          <p:nvSpPr>
            <p:cNvPr id="75" name="Rectangle 4"/>
            <p:cNvSpPr>
              <a:spLocks noChangeArrowheads="1"/>
            </p:cNvSpPr>
            <p:nvPr/>
          </p:nvSpPr>
          <p:spPr bwMode="auto">
            <a:xfrm>
              <a:off x="4611034" y="5328103"/>
              <a:ext cx="1587456" cy="220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l-GR" altLang="zh-CN" sz="1100" b="1" dirty="0">
                  <a:solidFill>
                    <a:srgbClr val="0000FF"/>
                  </a:solidFill>
                  <a:ea typeface="微软雅黑" panose="020B0503020204020204" pitchFamily="34" charset="-122"/>
                </a:rPr>
                <a:t>Φ38</a:t>
              </a:r>
              <a:r>
                <a:rPr lang="zh-CN" altLang="en-US" sz="1100" b="1" dirty="0">
                  <a:solidFill>
                    <a:srgbClr val="0000FF"/>
                  </a:solidFill>
                  <a:ea typeface="微软雅黑" panose="020B0503020204020204" pitchFamily="34" charset="-122"/>
                </a:rPr>
                <a:t>泵下深对比，</a:t>
              </a:r>
              <a:r>
                <a:rPr lang="en-US" altLang="zh-CN" sz="1100" b="1" dirty="0">
                  <a:solidFill>
                    <a:srgbClr val="0000FF"/>
                  </a:solidFill>
                  <a:ea typeface="微软雅黑" panose="020B0503020204020204" pitchFamily="34" charset="-122"/>
                </a:rPr>
                <a:t>m</a:t>
              </a:r>
            </a:p>
          </p:txBody>
        </p:sp>
        <p:sp>
          <p:nvSpPr>
            <p:cNvPr id="76" name="Rectangle 4"/>
            <p:cNvSpPr>
              <a:spLocks noChangeArrowheads="1"/>
            </p:cNvSpPr>
            <p:nvPr/>
          </p:nvSpPr>
          <p:spPr bwMode="auto">
            <a:xfrm>
              <a:off x="6060450" y="5328103"/>
              <a:ext cx="1810573" cy="220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l-GR" altLang="zh-CN" sz="1100" b="1" dirty="0">
                  <a:solidFill>
                    <a:srgbClr val="0000FF"/>
                  </a:solidFill>
                  <a:ea typeface="微软雅黑" panose="020B0503020204020204" pitchFamily="34" charset="-122"/>
                </a:rPr>
                <a:t>Φ</a:t>
              </a:r>
              <a:r>
                <a:rPr lang="en-US" altLang="zh-CN" sz="1100" b="1" dirty="0">
                  <a:solidFill>
                    <a:srgbClr val="0000FF"/>
                  </a:solidFill>
                  <a:ea typeface="微软雅黑" panose="020B0503020204020204" pitchFamily="34" charset="-122"/>
                </a:rPr>
                <a:t>44</a:t>
              </a:r>
              <a:r>
                <a:rPr lang="zh-CN" altLang="en-US" sz="1100" b="1" dirty="0">
                  <a:solidFill>
                    <a:srgbClr val="0000FF"/>
                  </a:solidFill>
                  <a:ea typeface="微软雅黑" panose="020B0503020204020204" pitchFamily="34" charset="-122"/>
                </a:rPr>
                <a:t>泵下深对比，</a:t>
              </a:r>
              <a:r>
                <a:rPr lang="en-US" altLang="zh-CN" sz="1100" b="1" dirty="0">
                  <a:solidFill>
                    <a:srgbClr val="0000FF"/>
                  </a:solidFill>
                  <a:ea typeface="微软雅黑" panose="020B0503020204020204" pitchFamily="34" charset="-122"/>
                </a:rPr>
                <a:t>m</a:t>
              </a:r>
            </a:p>
          </p:txBody>
        </p:sp>
      </p:grpSp>
      <p:sp>
        <p:nvSpPr>
          <p:cNvPr id="3" name="矩形 2"/>
          <p:cNvSpPr/>
          <p:nvPr/>
        </p:nvSpPr>
        <p:spPr>
          <a:xfrm>
            <a:off x="485800" y="4581128"/>
            <a:ext cx="3654152" cy="1077218"/>
          </a:xfrm>
          <a:prstGeom prst="rect">
            <a:avLst/>
          </a:prstGeom>
        </p:spPr>
        <p:txBody>
          <a:bodyPr wrap="square">
            <a:spAutoFit/>
          </a:bodyPr>
          <a:lstStyle/>
          <a:p>
            <a:pPr lvl="0" eaLnBrk="0" fontAlgn="base" hangingPunct="0">
              <a:spcBef>
                <a:spcPct val="0"/>
              </a:spcBef>
              <a:spcAft>
                <a:spcPct val="0"/>
              </a:spcAft>
            </a:pPr>
            <a:r>
              <a:rPr lang="zh-CN" altLang="en-US" sz="1600" b="1">
                <a:latin typeface="微软雅黑" panose="020B0503020204020204" pitchFamily="34" charset="-122"/>
                <a:ea typeface="微软雅黑" panose="020B0503020204020204" pitchFamily="34" charset="-122"/>
              </a:rPr>
              <a:t>现场试验</a:t>
            </a:r>
            <a:r>
              <a:rPr lang="en-US" altLang="zh-CN" sz="1600" b="1">
                <a:solidFill>
                  <a:srgbClr val="C00000"/>
                </a:solidFill>
                <a:latin typeface="微软雅黑" panose="020B0503020204020204" pitchFamily="34" charset="-122"/>
                <a:ea typeface="微软雅黑" panose="020B0503020204020204" pitchFamily="34" charset="-122"/>
              </a:rPr>
              <a:t>426</a:t>
            </a:r>
            <a:r>
              <a:rPr lang="zh-CN" altLang="en-US" sz="1600" b="1">
                <a:solidFill>
                  <a:srgbClr val="C00000"/>
                </a:solidFill>
                <a:latin typeface="微软雅黑" panose="020B0503020204020204" pitchFamily="34" charset="-122"/>
                <a:ea typeface="微软雅黑" panose="020B0503020204020204" pitchFamily="34" charset="-122"/>
              </a:rPr>
              <a:t>口</a:t>
            </a:r>
            <a:r>
              <a:rPr lang="zh-CN" altLang="en-US" sz="1600" b="1">
                <a:latin typeface="微软雅黑" panose="020B0503020204020204" pitchFamily="34" charset="-122"/>
                <a:ea typeface="微软雅黑" panose="020B0503020204020204" pitchFamily="34" charset="-122"/>
              </a:rPr>
              <a:t>井，使用</a:t>
            </a:r>
            <a:r>
              <a:rPr lang="zh-CN" altLang="en-US" sz="1600" b="1">
                <a:latin typeface="微软雅黑" panose="020B0503020204020204" pitchFamily="34" charset="-122"/>
                <a:ea typeface="微软雅黑" panose="020B0503020204020204" pitchFamily="34" charset="-122"/>
                <a:sym typeface="+mn-ea"/>
              </a:rPr>
              <a:t>碳纤维连续抽油杆</a:t>
            </a:r>
            <a:r>
              <a:rPr lang="en-US" altLang="zh-CN" sz="1600" b="1">
                <a:solidFill>
                  <a:srgbClr val="C00000"/>
                </a:solidFill>
                <a:latin typeface="微软雅黑" panose="020B0503020204020204" charset="-122"/>
                <a:ea typeface="微软雅黑" panose="020B0503020204020204" charset="-122"/>
                <a:sym typeface="+mn-ea"/>
              </a:rPr>
              <a:t>60</a:t>
            </a:r>
            <a:r>
              <a:rPr lang="zh-CN" altLang="en-US" sz="1600" b="1">
                <a:solidFill>
                  <a:srgbClr val="C00000"/>
                </a:solidFill>
                <a:latin typeface="微软雅黑" panose="020B0503020204020204" charset="-122"/>
                <a:ea typeface="微软雅黑" panose="020B0503020204020204" charset="-122"/>
                <a:sym typeface="+mn-ea"/>
              </a:rPr>
              <a:t>余万米</a:t>
            </a:r>
            <a:r>
              <a:rPr lang="zh-CN" altLang="en-US" sz="1600" b="1">
                <a:latin typeface="微软雅黑" panose="020B0503020204020204" charset="-122"/>
                <a:ea typeface="微软雅黑" panose="020B0503020204020204" charset="-122"/>
                <a:sym typeface="+mn-ea"/>
              </a:rPr>
              <a:t>，</a:t>
            </a:r>
            <a:r>
              <a:rPr lang="zh-CN" altLang="en-US" sz="1600" b="1">
                <a:latin typeface="微软雅黑" panose="020B0503020204020204" pitchFamily="34" charset="-122"/>
                <a:ea typeface="微软雅黑" panose="020B0503020204020204" pitchFamily="34" charset="-122"/>
              </a:rPr>
              <a:t>平均泵挂加深</a:t>
            </a:r>
            <a:r>
              <a:rPr lang="en-US" altLang="zh-CN" sz="1600" b="1">
                <a:solidFill>
                  <a:srgbClr val="C00000"/>
                </a:solidFill>
                <a:latin typeface="微软雅黑" panose="020B0503020204020204" pitchFamily="34" charset="-122"/>
                <a:ea typeface="微软雅黑" panose="020B0503020204020204" pitchFamily="34" charset="-122"/>
              </a:rPr>
              <a:t>399</a:t>
            </a:r>
            <a:r>
              <a:rPr lang="zh-CN" altLang="en-US" sz="1600" b="1">
                <a:solidFill>
                  <a:srgbClr val="C00000"/>
                </a:solidFill>
                <a:latin typeface="微软雅黑" panose="020B0503020204020204" pitchFamily="34" charset="-122"/>
                <a:ea typeface="微软雅黑" panose="020B0503020204020204" pitchFamily="34" charset="-122"/>
              </a:rPr>
              <a:t>米</a:t>
            </a:r>
            <a:r>
              <a:rPr lang="zh-CN" altLang="en-US" sz="1600" b="1">
                <a:latin typeface="微软雅黑" panose="020B0503020204020204" pitchFamily="34" charset="-122"/>
                <a:ea typeface="微软雅黑" panose="020B0503020204020204" pitchFamily="34" charset="-122"/>
              </a:rPr>
              <a:t>，日均增油</a:t>
            </a:r>
            <a:r>
              <a:rPr lang="en-US" altLang="zh-CN" sz="1600" b="1">
                <a:solidFill>
                  <a:srgbClr val="C00000"/>
                </a:solidFill>
                <a:latin typeface="微软雅黑" panose="020B0503020204020204" pitchFamily="34" charset="-122"/>
                <a:ea typeface="微软雅黑" panose="020B0503020204020204" pitchFamily="34" charset="-122"/>
              </a:rPr>
              <a:t>262.6</a:t>
            </a:r>
            <a:r>
              <a:rPr lang="zh-CN" altLang="en-US" sz="1600" b="1">
                <a:solidFill>
                  <a:srgbClr val="C00000"/>
                </a:solidFill>
                <a:latin typeface="微软雅黑" panose="020B0503020204020204" pitchFamily="34" charset="-122"/>
                <a:ea typeface="微软雅黑" panose="020B0503020204020204" pitchFamily="34" charset="-122"/>
              </a:rPr>
              <a:t>吨</a:t>
            </a:r>
            <a:r>
              <a:rPr lang="zh-CN" altLang="en-US" sz="1600" b="1">
                <a:latin typeface="微软雅黑" panose="020B0503020204020204" pitchFamily="34" charset="-122"/>
                <a:ea typeface="微软雅黑" panose="020B0503020204020204" pitchFamily="34" charset="-122"/>
              </a:rPr>
              <a:t>，高腐蚀井延长检泵周期</a:t>
            </a:r>
            <a:r>
              <a:rPr lang="en-US" altLang="zh-CN" sz="1600" b="1">
                <a:solidFill>
                  <a:srgbClr val="C00000"/>
                </a:solidFill>
                <a:latin typeface="微软雅黑" panose="020B0503020204020204" pitchFamily="34" charset="-122"/>
                <a:ea typeface="微软雅黑" panose="020B0503020204020204" pitchFamily="34" charset="-122"/>
              </a:rPr>
              <a:t>390</a:t>
            </a:r>
            <a:r>
              <a:rPr lang="zh-CN" altLang="en-US" sz="1600" b="1">
                <a:solidFill>
                  <a:srgbClr val="C00000"/>
                </a:solidFill>
                <a:latin typeface="微软雅黑" panose="020B0503020204020204" pitchFamily="34" charset="-122"/>
                <a:ea typeface="微软雅黑" panose="020B0503020204020204" pitchFamily="34" charset="-122"/>
              </a:rPr>
              <a:t>天</a:t>
            </a:r>
            <a:r>
              <a:rPr lang="zh-CN" altLang="en-US" sz="1600" b="1">
                <a:latin typeface="微软雅黑" pitchFamily="34" charset="-122"/>
                <a:ea typeface="微软雅黑" pitchFamily="34" charset="-122"/>
                <a:cs typeface="Times New Roman" pitchFamily="18" charset="0"/>
              </a:rPr>
              <a:t>。</a:t>
            </a:r>
            <a:endParaRPr lang="zh-CN" altLang="en-US" sz="1600" b="1" dirty="0">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173413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8032" y="404664"/>
            <a:ext cx="6516216" cy="461665"/>
          </a:xfrm>
          <a:prstGeom prst="rect">
            <a:avLst/>
          </a:prstGeom>
        </p:spPr>
        <p:txBody>
          <a:bodyPr wrap="square">
            <a:spAutoFit/>
          </a:bodyPr>
          <a:lstStyle/>
          <a:p>
            <a:r>
              <a:rPr lang="zh-CN" altLang="en-US" sz="2400" b="1" dirty="0">
                <a:solidFill>
                  <a:schemeClr val="bg1"/>
                </a:solidFill>
                <a:latin typeface="微软雅黑" pitchFamily="34" charset="-122"/>
                <a:ea typeface="微软雅黑" pitchFamily="34" charset="-122"/>
              </a:rPr>
              <a:t>一</a:t>
            </a:r>
            <a:r>
              <a:rPr lang="en-US" altLang="zh-CN" sz="2400" b="1" dirty="0" smtClean="0">
                <a:solidFill>
                  <a:schemeClr val="bg1"/>
                </a:solidFill>
                <a:latin typeface="微软雅黑" pitchFamily="34" charset="-122"/>
                <a:ea typeface="微软雅黑" pitchFamily="34" charset="-122"/>
              </a:rPr>
              <a:t>. </a:t>
            </a:r>
            <a:r>
              <a:rPr lang="zh-CN" altLang="en-US" sz="2400" b="1" dirty="0">
                <a:solidFill>
                  <a:schemeClr val="bg1"/>
                </a:solidFill>
                <a:latin typeface="微软雅黑" pitchFamily="34" charset="-122"/>
                <a:ea typeface="微软雅黑" pitchFamily="34" charset="-122"/>
              </a:rPr>
              <a:t>课</a:t>
            </a:r>
            <a:r>
              <a:rPr lang="zh-CN" altLang="en-US" sz="2400" b="1" dirty="0" smtClean="0">
                <a:solidFill>
                  <a:schemeClr val="bg1"/>
                </a:solidFill>
                <a:latin typeface="微软雅黑" pitchFamily="34" charset="-122"/>
                <a:ea typeface="微软雅黑" pitchFamily="34" charset="-122"/>
              </a:rPr>
              <a:t>题的背景与意义</a:t>
            </a:r>
            <a:endParaRPr lang="zh-CN" altLang="en-US" sz="2400" dirty="0">
              <a:solidFill>
                <a:schemeClr val="bg1"/>
              </a:solidFill>
            </a:endParaRPr>
          </a:p>
        </p:txBody>
      </p:sp>
      <p:sp>
        <p:nvSpPr>
          <p:cNvPr id="5" name="文本框 4"/>
          <p:cNvSpPr txBox="1"/>
          <p:nvPr/>
        </p:nvSpPr>
        <p:spPr>
          <a:xfrm>
            <a:off x="578818" y="1123658"/>
            <a:ext cx="7986364" cy="1815882"/>
          </a:xfrm>
          <a:prstGeom prst="rect">
            <a:avLst/>
          </a:prstGeom>
          <a:noFill/>
        </p:spPr>
        <p:txBody>
          <a:bodyPr wrap="square" rtlCol="0">
            <a:spAutoFit/>
          </a:bodyPr>
          <a:lstStyle/>
          <a:p>
            <a:r>
              <a:rPr lang="zh-CN" altLang="en-US" sz="1600" b="1" dirty="0" smtClean="0">
                <a:latin typeface="微软雅黑" pitchFamily="34" charset="-122"/>
                <a:ea typeface="微软雅黑" pitchFamily="34" charset="-122"/>
              </a:rPr>
              <a:t>碳纤维抽油杆由</a:t>
            </a:r>
            <a:r>
              <a:rPr lang="zh-CN" altLang="en-US" sz="1600" b="1" dirty="0" smtClean="0">
                <a:solidFill>
                  <a:srgbClr val="FF0000"/>
                </a:solidFill>
                <a:latin typeface="微软雅黑" pitchFamily="34" charset="-122"/>
                <a:ea typeface="微软雅黑" pitchFamily="34" charset="-122"/>
              </a:rPr>
              <a:t>复合材料</a:t>
            </a:r>
            <a:r>
              <a:rPr lang="zh-CN" altLang="en-US" sz="1600" b="1" dirty="0" smtClean="0">
                <a:latin typeface="微软雅黑" pitchFamily="34" charset="-122"/>
                <a:ea typeface="微软雅黑" pitchFamily="34" charset="-122"/>
              </a:rPr>
              <a:t>制备而成，</a:t>
            </a:r>
            <a:r>
              <a:rPr lang="zh-CN" altLang="en-US" sz="1600" b="1" dirty="0">
                <a:latin typeface="微软雅黑" pitchFamily="34" charset="-122"/>
                <a:ea typeface="微软雅黑" pitchFamily="34" charset="-122"/>
              </a:rPr>
              <a:t>而</a:t>
            </a:r>
            <a:r>
              <a:rPr lang="zh-CN" altLang="zh-CN" sz="1600" b="1" dirty="0" smtClean="0">
                <a:latin typeface="微软雅黑" pitchFamily="34" charset="-122"/>
                <a:ea typeface="微软雅黑" pitchFamily="34" charset="-122"/>
              </a:rPr>
              <a:t>碳纤维</a:t>
            </a:r>
            <a:r>
              <a:rPr lang="zh-CN" altLang="zh-CN" sz="1600" b="1" dirty="0">
                <a:latin typeface="微软雅黑" pitchFamily="34" charset="-122"/>
                <a:ea typeface="微软雅黑" pitchFamily="34" charset="-122"/>
              </a:rPr>
              <a:t>复合材料具有显著的</a:t>
            </a:r>
            <a:r>
              <a:rPr lang="zh-CN" altLang="zh-CN" sz="1600" b="1" dirty="0">
                <a:solidFill>
                  <a:schemeClr val="accent2">
                    <a:lumMod val="75000"/>
                  </a:schemeClr>
                </a:solidFill>
                <a:latin typeface="微软雅黑" pitchFamily="34" charset="-122"/>
                <a:ea typeface="微软雅黑" pitchFamily="34" charset="-122"/>
              </a:rPr>
              <a:t>各向异性</a:t>
            </a:r>
            <a:r>
              <a:rPr lang="zh-CN" altLang="zh-CN" sz="1600" b="1" dirty="0" smtClean="0">
                <a:latin typeface="微软雅黑" pitchFamily="34" charset="-122"/>
                <a:ea typeface="微软雅黑" pitchFamily="34" charset="-122"/>
              </a:rPr>
              <a:t>特征</a:t>
            </a:r>
            <a:r>
              <a:rPr lang="zh-CN" altLang="en-US" sz="1600" b="1" dirty="0" smtClean="0">
                <a:latin typeface="微软雅黑" pitchFamily="34" charset="-122"/>
                <a:ea typeface="微软雅黑" pitchFamily="34" charset="-122"/>
              </a:rPr>
              <a:t>，</a:t>
            </a:r>
            <a:r>
              <a:rPr lang="zh-CN" altLang="zh-CN" sz="1600" b="1" dirty="0">
                <a:latin typeface="微软雅黑" pitchFamily="34" charset="-122"/>
                <a:ea typeface="微软雅黑" pitchFamily="34" charset="-122"/>
              </a:rPr>
              <a:t>在工艺合理的情况下仍可能发生断、脱、劈裂等质量问题。</a:t>
            </a:r>
            <a:r>
              <a:rPr lang="zh-CN" altLang="en-US" sz="1600" b="1" dirty="0">
                <a:latin typeface="微软雅黑" panose="020B0503020204020204" charset="-122"/>
                <a:ea typeface="微软雅黑" panose="020B0503020204020204" charset="-122"/>
                <a:cs typeface="Times New Roman" panose="02020603050405020304" pitchFamily="18" charset="0"/>
              </a:rPr>
              <a:t>在生产过程中缺少对原材料检测分析数据，</a:t>
            </a:r>
            <a:r>
              <a:rPr lang="zh-CN" altLang="en-US" sz="1600" b="1" dirty="0" smtClean="0">
                <a:latin typeface="微软雅黑" panose="020B0503020204020204" charset="-122"/>
                <a:ea typeface="微软雅黑" panose="020B0503020204020204" charset="-122"/>
                <a:cs typeface="Times New Roman" panose="02020603050405020304" pitchFamily="18" charset="0"/>
              </a:rPr>
              <a:t>致使不同批次抽油杆质量参差不齐，失效原因</a:t>
            </a:r>
            <a:r>
              <a:rPr lang="zh-CN" altLang="en-US" sz="1600" b="1" dirty="0">
                <a:latin typeface="微软雅黑" panose="020B0503020204020204" charset="-122"/>
                <a:ea typeface="微软雅黑" panose="020B0503020204020204" charset="-122"/>
                <a:cs typeface="Times New Roman" panose="02020603050405020304" pitchFamily="18" charset="0"/>
              </a:rPr>
              <a:t>难以确定，限制了复合材料制品的推广应用</a:t>
            </a:r>
            <a:r>
              <a:rPr lang="zh-CN" altLang="en-US" sz="1600" b="1" dirty="0">
                <a:latin typeface="微软雅黑" pitchFamily="34" charset="-122"/>
                <a:ea typeface="微软雅黑" pitchFamily="34" charset="-122"/>
              </a:rPr>
              <a:t>。</a:t>
            </a:r>
            <a:r>
              <a:rPr lang="zh-CN" altLang="zh-CN" sz="1600" b="1" dirty="0">
                <a:latin typeface="微软雅黑" pitchFamily="34" charset="-122"/>
                <a:ea typeface="微软雅黑" pitchFamily="34" charset="-122"/>
              </a:rPr>
              <a:t>因此</a:t>
            </a:r>
            <a:r>
              <a:rPr lang="zh-CN" altLang="en-US" sz="1600" b="1" dirty="0">
                <a:latin typeface="微软雅黑" pitchFamily="34" charset="-122"/>
                <a:ea typeface="微软雅黑" pitchFamily="34" charset="-122"/>
              </a:rPr>
              <a:t>，</a:t>
            </a:r>
            <a:r>
              <a:rPr lang="zh-CN" altLang="zh-CN" sz="1600" b="1" dirty="0">
                <a:latin typeface="微软雅黑" pitchFamily="34" charset="-122"/>
                <a:ea typeface="微软雅黑" pitchFamily="34" charset="-122"/>
              </a:rPr>
              <a:t>通过</a:t>
            </a:r>
            <a:r>
              <a:rPr lang="zh-CN" altLang="en-US" sz="1600" b="1" dirty="0">
                <a:latin typeface="微软雅黑" pitchFamily="34" charset="-122"/>
                <a:ea typeface="微软雅黑" pitchFamily="34" charset="-122"/>
              </a:rPr>
              <a:t>建立科学的检测技术</a:t>
            </a:r>
            <a:r>
              <a:rPr lang="zh-CN" altLang="zh-CN" sz="1600" b="1" dirty="0">
                <a:latin typeface="微软雅黑" pitchFamily="34" charset="-122"/>
                <a:ea typeface="微软雅黑" pitchFamily="34" charset="-122"/>
              </a:rPr>
              <a:t>对</a:t>
            </a:r>
            <a:r>
              <a:rPr lang="zh-CN" altLang="en-US" sz="1600" b="1" dirty="0">
                <a:latin typeface="微软雅黑" pitchFamily="34" charset="-122"/>
                <a:ea typeface="微软雅黑" pitchFamily="34" charset="-122"/>
              </a:rPr>
              <a:t>生产过程中的</a:t>
            </a:r>
            <a:r>
              <a:rPr lang="zh-CN" altLang="zh-CN" sz="1600" b="1" dirty="0">
                <a:latin typeface="微软雅黑" pitchFamily="34" charset="-122"/>
                <a:ea typeface="微软雅黑" pitchFamily="34" charset="-122"/>
              </a:rPr>
              <a:t>复合材料检测分析</a:t>
            </a:r>
            <a:r>
              <a:rPr lang="zh-CN" altLang="en-US" sz="1600" b="1" dirty="0">
                <a:latin typeface="微软雅黑" pitchFamily="34" charset="-122"/>
                <a:ea typeface="微软雅黑" pitchFamily="34" charset="-122"/>
              </a:rPr>
              <a:t>，</a:t>
            </a:r>
            <a:r>
              <a:rPr lang="zh-CN" altLang="zh-CN" sz="1600" b="1" dirty="0">
                <a:latin typeface="微软雅黑" pitchFamily="34" charset="-122"/>
                <a:ea typeface="微软雅黑" pitchFamily="34" charset="-122"/>
              </a:rPr>
              <a:t>是</a:t>
            </a:r>
            <a:r>
              <a:rPr lang="zh-CN" altLang="en-US" sz="1600" b="1" dirty="0">
                <a:latin typeface="微软雅黑" pitchFamily="34" charset="-122"/>
                <a:ea typeface="微软雅黑" pitchFamily="34" charset="-122"/>
              </a:rPr>
              <a:t>保证</a:t>
            </a:r>
            <a:r>
              <a:rPr lang="zh-CN" altLang="zh-CN" sz="1600" b="1" dirty="0">
                <a:latin typeface="微软雅黑" pitchFamily="34" charset="-122"/>
                <a:ea typeface="微软雅黑" pitchFamily="34" charset="-122"/>
              </a:rPr>
              <a:t>其制造</a:t>
            </a:r>
            <a:r>
              <a:rPr lang="zh-CN" altLang="en-US" sz="1600" b="1" dirty="0">
                <a:latin typeface="微软雅黑" pitchFamily="34" charset="-122"/>
                <a:ea typeface="微软雅黑" pitchFamily="34" charset="-122"/>
              </a:rPr>
              <a:t>质量</a:t>
            </a:r>
            <a:r>
              <a:rPr lang="zh-CN" altLang="zh-CN" sz="1600" b="1" dirty="0">
                <a:latin typeface="微软雅黑" pitchFamily="34" charset="-122"/>
                <a:ea typeface="微软雅黑" pitchFamily="34" charset="-122"/>
              </a:rPr>
              <a:t>与应用过程</a:t>
            </a:r>
            <a:r>
              <a:rPr lang="zh-CN" altLang="en-US" sz="1600" b="1" dirty="0">
                <a:latin typeface="微软雅黑" pitchFamily="34" charset="-122"/>
                <a:ea typeface="微软雅黑" pitchFamily="34" charset="-122"/>
              </a:rPr>
              <a:t>安全</a:t>
            </a:r>
            <a:r>
              <a:rPr lang="zh-CN" altLang="zh-CN" sz="1600" b="1" dirty="0">
                <a:latin typeface="微软雅黑" pitchFamily="34" charset="-122"/>
                <a:ea typeface="微软雅黑" pitchFamily="34" charset="-122"/>
              </a:rPr>
              <a:t>的</a:t>
            </a:r>
            <a:r>
              <a:rPr lang="zh-CN" altLang="en-US" sz="1600" b="1" dirty="0">
                <a:latin typeface="微软雅黑" panose="020B0503020204020204" pitchFamily="34" charset="-122"/>
                <a:ea typeface="微软雅黑" panose="020B0503020204020204" pitchFamily="34" charset="-122"/>
              </a:rPr>
              <a:t>重要手段</a:t>
            </a:r>
            <a:r>
              <a:rPr lang="zh-CN" altLang="zh-CN" sz="1600" b="1"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对于增强材料来说，</a:t>
            </a:r>
            <a:r>
              <a:rPr lang="zh-CN" altLang="en-US" sz="1600" b="1" dirty="0">
                <a:solidFill>
                  <a:srgbClr val="0000FF"/>
                </a:solidFill>
                <a:latin typeface="微软雅黑" pitchFamily="34" charset="-122"/>
                <a:ea typeface="微软雅黑" pitchFamily="34" charset="-122"/>
              </a:rPr>
              <a:t>纤维个数、纤维细度、体积含量</a:t>
            </a:r>
            <a:r>
              <a:rPr lang="zh-CN" altLang="en-US" sz="1600" b="1" dirty="0">
                <a:latin typeface="微软雅黑" pitchFamily="34" charset="-122"/>
                <a:ea typeface="微软雅黑" pitchFamily="34" charset="-122"/>
              </a:rPr>
              <a:t>与</a:t>
            </a:r>
            <a:r>
              <a:rPr lang="zh-CN" altLang="en-US" sz="1600" b="1" dirty="0">
                <a:solidFill>
                  <a:srgbClr val="0000FF"/>
                </a:solidFill>
                <a:latin typeface="微软雅黑" pitchFamily="34" charset="-122"/>
                <a:ea typeface="微软雅黑" pitchFamily="34" charset="-122"/>
              </a:rPr>
              <a:t>均匀程度</a:t>
            </a:r>
            <a:r>
              <a:rPr lang="zh-CN" altLang="en-US" sz="1600" b="1" dirty="0">
                <a:latin typeface="微软雅黑" pitchFamily="34" charset="-122"/>
                <a:ea typeface="微软雅黑" pitchFamily="34" charset="-122"/>
              </a:rPr>
              <a:t>是决定力学性能的关键指标，可作为其结构设计和工艺控制、优化的基础参数</a:t>
            </a:r>
            <a:r>
              <a:rPr lang="zh-CN" altLang="zh-CN" sz="1600" b="1" dirty="0" smtClean="0">
                <a:latin typeface="微软雅黑" pitchFamily="34" charset="-122"/>
                <a:ea typeface="微软雅黑" pitchFamily="34" charset="-122"/>
              </a:rPr>
              <a:t>。</a:t>
            </a:r>
            <a:endParaRPr lang="en-US" altLang="zh-CN" sz="1600" b="1" dirty="0">
              <a:latin typeface="微软雅黑" panose="020B0503020204020204" pitchFamily="34" charset="-122"/>
              <a:ea typeface="微软雅黑" panose="020B0503020204020204" pitchFamily="34" charset="-122"/>
            </a:endParaRPr>
          </a:p>
        </p:txBody>
      </p:sp>
      <p:sp>
        <p:nvSpPr>
          <p:cNvPr id="79" name="文本框 4"/>
          <p:cNvSpPr txBox="1"/>
          <p:nvPr/>
        </p:nvSpPr>
        <p:spPr>
          <a:xfrm>
            <a:off x="257438" y="3471673"/>
            <a:ext cx="8352928" cy="338554"/>
          </a:xfrm>
          <a:prstGeom prst="rect">
            <a:avLst/>
          </a:prstGeom>
          <a:noFill/>
        </p:spPr>
        <p:txBody>
          <a:bodyPr wrap="square" rtlCol="0">
            <a:spAutoFit/>
          </a:bodyPr>
          <a:lstStyle/>
          <a:p>
            <a:r>
              <a:rPr lang="zh-CN" altLang="zh-CN" sz="1600" b="1" dirty="0" smtClean="0">
                <a:latin typeface="微软雅黑" pitchFamily="34" charset="-122"/>
                <a:ea typeface="微软雅黑" pitchFamily="34" charset="-122"/>
              </a:rPr>
              <a:t>，</a:t>
            </a:r>
            <a:endParaRPr lang="en-US" altLang="zh-CN" sz="1600" b="1" dirty="0">
              <a:latin typeface="微软雅黑" panose="020B0503020204020204" pitchFamily="34" charset="-122"/>
              <a:ea typeface="微软雅黑" panose="020B0503020204020204" pitchFamily="34" charset="-122"/>
            </a:endParaRPr>
          </a:p>
        </p:txBody>
      </p:sp>
      <p:grpSp>
        <p:nvGrpSpPr>
          <p:cNvPr id="87" name="组合 10"/>
          <p:cNvGrpSpPr>
            <a:grpSpLocks/>
          </p:cNvGrpSpPr>
          <p:nvPr/>
        </p:nvGrpSpPr>
        <p:grpSpPr bwMode="auto">
          <a:xfrm>
            <a:off x="578817" y="3685479"/>
            <a:ext cx="3239303" cy="1704254"/>
            <a:chOff x="393632" y="5398610"/>
            <a:chExt cx="4072701" cy="2282249"/>
          </a:xfrm>
        </p:grpSpPr>
        <p:pic>
          <p:nvPicPr>
            <p:cNvPr id="88" name="Picture 67" descr="C:\Users\lxl\AppData\Roaming\feiq\RichOle\383842312.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632" y="5539726"/>
              <a:ext cx="2152483" cy="2141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9" name="直接箭头连接符 37"/>
            <p:cNvCxnSpPr>
              <a:cxnSpLocks noChangeShapeType="1"/>
              <a:stCxn id="92" idx="1"/>
            </p:cNvCxnSpPr>
            <p:nvPr/>
          </p:nvCxnSpPr>
          <p:spPr bwMode="auto">
            <a:xfrm flipH="1">
              <a:off x="1490809" y="5617273"/>
              <a:ext cx="1011336" cy="771513"/>
            </a:xfrm>
            <a:prstGeom prst="straightConnector1">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0" name="直接箭头连接符 38"/>
            <p:cNvCxnSpPr>
              <a:cxnSpLocks noChangeShapeType="1"/>
            </p:cNvCxnSpPr>
            <p:nvPr/>
          </p:nvCxnSpPr>
          <p:spPr bwMode="auto">
            <a:xfrm flipH="1">
              <a:off x="2159639" y="6326540"/>
              <a:ext cx="489777" cy="213462"/>
            </a:xfrm>
            <a:prstGeom prst="straightConnector1">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1" name="直接箭头连接符 39"/>
            <p:cNvCxnSpPr>
              <a:cxnSpLocks noChangeShapeType="1"/>
            </p:cNvCxnSpPr>
            <p:nvPr/>
          </p:nvCxnSpPr>
          <p:spPr bwMode="auto">
            <a:xfrm flipH="1" flipV="1">
              <a:off x="2156133" y="7080239"/>
              <a:ext cx="459473" cy="405799"/>
            </a:xfrm>
            <a:prstGeom prst="straightConnector1">
              <a:avLst/>
            </a:prstGeom>
            <a:noFill/>
            <a:ln w="9525"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92" name="文本框 9"/>
            <p:cNvSpPr txBox="1">
              <a:spLocks noChangeArrowheads="1"/>
            </p:cNvSpPr>
            <p:nvPr/>
          </p:nvSpPr>
          <p:spPr bwMode="auto">
            <a:xfrm>
              <a:off x="2502144" y="5398610"/>
              <a:ext cx="1964189" cy="437326"/>
            </a:xfrm>
            <a:prstGeom prst="rect">
              <a:avLst/>
            </a:prstGeom>
            <a:noFill/>
            <a:ln>
              <a:noFill/>
            </a:ln>
            <a:extLst/>
          </p:spPr>
          <p:txBody>
            <a:bodyPr>
              <a:spAutoFit/>
            </a:bodyPr>
            <a:lstStyle>
              <a:lvl1pPr>
                <a:defRPr sz="4400">
                  <a:solidFill>
                    <a:schemeClr val="tx1"/>
                  </a:solidFill>
                  <a:latin typeface="Calibri" panose="020F0502020204030204" pitchFamily="34" charset="0"/>
                  <a:ea typeface="宋体" panose="02010600030101010101" pitchFamily="2" charset="-122"/>
                </a:defRPr>
              </a:lvl1pPr>
              <a:lvl2pPr marL="742950" indent="-285750">
                <a:defRPr sz="4400">
                  <a:solidFill>
                    <a:schemeClr val="tx1"/>
                  </a:solidFill>
                  <a:latin typeface="Calibri" panose="020F0502020204030204" pitchFamily="34" charset="0"/>
                  <a:ea typeface="宋体" panose="02010600030101010101" pitchFamily="2" charset="-122"/>
                </a:defRPr>
              </a:lvl2pPr>
              <a:lvl3pPr marL="1143000" indent="-228600">
                <a:defRPr sz="4400">
                  <a:solidFill>
                    <a:schemeClr val="tx1"/>
                  </a:solidFill>
                  <a:latin typeface="Calibri" panose="020F0502020204030204" pitchFamily="34" charset="0"/>
                  <a:ea typeface="宋体" panose="02010600030101010101" pitchFamily="2" charset="-122"/>
                </a:defRPr>
              </a:lvl3pPr>
              <a:lvl4pPr marL="1600200" indent="-228600">
                <a:defRPr sz="4400">
                  <a:solidFill>
                    <a:schemeClr val="tx1"/>
                  </a:solidFill>
                  <a:latin typeface="Calibri" panose="020F0502020204030204" pitchFamily="34" charset="0"/>
                  <a:ea typeface="宋体" panose="02010600030101010101" pitchFamily="2" charset="-122"/>
                </a:defRPr>
              </a:lvl4pPr>
              <a:lvl5pPr marL="2057400" indent="-228600">
                <a:defRPr sz="4400">
                  <a:solidFill>
                    <a:schemeClr val="tx1"/>
                  </a:solidFill>
                  <a:latin typeface="Calibri" panose="020F0502020204030204" pitchFamily="34" charset="0"/>
                  <a:ea typeface="宋体" panose="02010600030101010101" pitchFamily="2" charset="-122"/>
                </a:defRPr>
              </a:lvl5pPr>
              <a:lvl6pPr marL="25146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29718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34290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38862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100" b="1" kern="0" dirty="0">
                  <a:latin typeface="微软雅黑" pitchFamily="34" charset="-122"/>
                  <a:ea typeface="微软雅黑" pitchFamily="34" charset="-122"/>
                </a:rPr>
                <a:t>碳纤拉挤层</a:t>
              </a:r>
            </a:p>
          </p:txBody>
        </p:sp>
        <p:sp>
          <p:nvSpPr>
            <p:cNvPr id="93" name="文本框 64"/>
            <p:cNvSpPr txBox="1">
              <a:spLocks noChangeArrowheads="1"/>
            </p:cNvSpPr>
            <p:nvPr/>
          </p:nvSpPr>
          <p:spPr bwMode="auto">
            <a:xfrm>
              <a:off x="2502144" y="6144322"/>
              <a:ext cx="1948403" cy="377768"/>
            </a:xfrm>
            <a:prstGeom prst="rect">
              <a:avLst/>
            </a:prstGeom>
            <a:noFill/>
            <a:ln>
              <a:noFill/>
            </a:ln>
            <a:extLst/>
          </p:spPr>
          <p:txBody>
            <a:bodyPr>
              <a:spAutoFit/>
            </a:bodyPr>
            <a:lstStyle>
              <a:lvl1pPr>
                <a:defRPr sz="4400">
                  <a:solidFill>
                    <a:schemeClr val="tx1"/>
                  </a:solidFill>
                  <a:latin typeface="Calibri" panose="020F0502020204030204" pitchFamily="34" charset="0"/>
                  <a:ea typeface="宋体" panose="02010600030101010101" pitchFamily="2" charset="-122"/>
                </a:defRPr>
              </a:lvl1pPr>
              <a:lvl2pPr marL="742950" indent="-285750">
                <a:defRPr sz="4400">
                  <a:solidFill>
                    <a:schemeClr val="tx1"/>
                  </a:solidFill>
                  <a:latin typeface="Calibri" panose="020F0502020204030204" pitchFamily="34" charset="0"/>
                  <a:ea typeface="宋体" panose="02010600030101010101" pitchFamily="2" charset="-122"/>
                </a:defRPr>
              </a:lvl2pPr>
              <a:lvl3pPr marL="1143000" indent="-228600">
                <a:defRPr sz="4400">
                  <a:solidFill>
                    <a:schemeClr val="tx1"/>
                  </a:solidFill>
                  <a:latin typeface="Calibri" panose="020F0502020204030204" pitchFamily="34" charset="0"/>
                  <a:ea typeface="宋体" panose="02010600030101010101" pitchFamily="2" charset="-122"/>
                </a:defRPr>
              </a:lvl3pPr>
              <a:lvl4pPr marL="1600200" indent="-228600">
                <a:defRPr sz="4400">
                  <a:solidFill>
                    <a:schemeClr val="tx1"/>
                  </a:solidFill>
                  <a:latin typeface="Calibri" panose="020F0502020204030204" pitchFamily="34" charset="0"/>
                  <a:ea typeface="宋体" panose="02010600030101010101" pitchFamily="2" charset="-122"/>
                </a:defRPr>
              </a:lvl4pPr>
              <a:lvl5pPr marL="2057400" indent="-228600">
                <a:defRPr sz="4400">
                  <a:solidFill>
                    <a:schemeClr val="tx1"/>
                  </a:solidFill>
                  <a:latin typeface="Calibri" panose="020F0502020204030204" pitchFamily="34" charset="0"/>
                  <a:ea typeface="宋体" panose="02010600030101010101" pitchFamily="2" charset="-122"/>
                </a:defRPr>
              </a:lvl5pPr>
              <a:lvl6pPr marL="25146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29718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34290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38862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100" b="1" kern="0" dirty="0">
                  <a:latin typeface="微软雅黑" pitchFamily="34" charset="-122"/>
                  <a:ea typeface="微软雅黑" pitchFamily="34" charset="-122"/>
                </a:rPr>
                <a:t>玻纤缠绕层</a:t>
              </a:r>
            </a:p>
          </p:txBody>
        </p:sp>
        <p:sp>
          <p:nvSpPr>
            <p:cNvPr id="94" name="文本框 65"/>
            <p:cNvSpPr txBox="1">
              <a:spLocks noChangeArrowheads="1"/>
            </p:cNvSpPr>
            <p:nvPr/>
          </p:nvSpPr>
          <p:spPr bwMode="auto">
            <a:xfrm>
              <a:off x="2531461" y="7154861"/>
              <a:ext cx="1889769" cy="437326"/>
            </a:xfrm>
            <a:prstGeom prst="rect">
              <a:avLst/>
            </a:prstGeom>
            <a:noFill/>
            <a:ln>
              <a:noFill/>
            </a:ln>
            <a:extLst/>
          </p:spPr>
          <p:txBody>
            <a:bodyPr>
              <a:spAutoFit/>
            </a:bodyPr>
            <a:lstStyle>
              <a:lvl1pPr>
                <a:defRPr sz="4400">
                  <a:solidFill>
                    <a:schemeClr val="tx1"/>
                  </a:solidFill>
                  <a:latin typeface="Calibri" panose="020F0502020204030204" pitchFamily="34" charset="0"/>
                  <a:ea typeface="宋体" panose="02010600030101010101" pitchFamily="2" charset="-122"/>
                </a:defRPr>
              </a:lvl1pPr>
              <a:lvl2pPr marL="742950" indent="-285750">
                <a:defRPr sz="4400">
                  <a:solidFill>
                    <a:schemeClr val="tx1"/>
                  </a:solidFill>
                  <a:latin typeface="Calibri" panose="020F0502020204030204" pitchFamily="34" charset="0"/>
                  <a:ea typeface="宋体" panose="02010600030101010101" pitchFamily="2" charset="-122"/>
                </a:defRPr>
              </a:lvl2pPr>
              <a:lvl3pPr marL="1143000" indent="-228600">
                <a:defRPr sz="4400">
                  <a:solidFill>
                    <a:schemeClr val="tx1"/>
                  </a:solidFill>
                  <a:latin typeface="Calibri" panose="020F0502020204030204" pitchFamily="34" charset="0"/>
                  <a:ea typeface="宋体" panose="02010600030101010101" pitchFamily="2" charset="-122"/>
                </a:defRPr>
              </a:lvl3pPr>
              <a:lvl4pPr marL="1600200" indent="-228600">
                <a:defRPr sz="4400">
                  <a:solidFill>
                    <a:schemeClr val="tx1"/>
                  </a:solidFill>
                  <a:latin typeface="Calibri" panose="020F0502020204030204" pitchFamily="34" charset="0"/>
                  <a:ea typeface="宋体" panose="02010600030101010101" pitchFamily="2" charset="-122"/>
                </a:defRPr>
              </a:lvl4pPr>
              <a:lvl5pPr marL="2057400" indent="-228600">
                <a:defRPr sz="4400">
                  <a:solidFill>
                    <a:schemeClr val="tx1"/>
                  </a:solidFill>
                  <a:latin typeface="Calibri" panose="020F0502020204030204" pitchFamily="34" charset="0"/>
                  <a:ea typeface="宋体" panose="02010600030101010101" pitchFamily="2" charset="-122"/>
                </a:defRPr>
              </a:lvl5pPr>
              <a:lvl6pPr marL="25146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29718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34290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3886200" indent="-228600" defTabSz="2244725"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100" b="1" kern="0" dirty="0">
                  <a:latin typeface="微软雅黑" pitchFamily="34" charset="-122"/>
                  <a:ea typeface="微软雅黑" pitchFamily="34" charset="-122"/>
                </a:rPr>
                <a:t>玻纤拉挤层</a:t>
              </a:r>
            </a:p>
          </p:txBody>
        </p:sp>
      </p:grpSp>
      <p:pic>
        <p:nvPicPr>
          <p:cNvPr id="104" name="Picture 2" descr="E:\采机技术资料\2018年\碳纤维季度考核材料(半年)\刘洋给资料\2017年\20.辛3斜7\IMG_20170310_093653.jpg"/>
          <p:cNvPicPr>
            <a:picLocks noChangeAspect="1" noChangeArrowheads="1"/>
          </p:cNvPicPr>
          <p:nvPr/>
        </p:nvPicPr>
        <p:blipFill>
          <a:blip r:embed="rId4" cstate="print"/>
          <a:srcRect l="13371" r="3034" b="4500"/>
          <a:stretch>
            <a:fillRect/>
          </a:stretch>
        </p:blipFill>
        <p:spPr bwMode="auto">
          <a:xfrm>
            <a:off x="4433902" y="3501008"/>
            <a:ext cx="1258648" cy="2154940"/>
          </a:xfrm>
          <a:prstGeom prst="rect">
            <a:avLst/>
          </a:prstGeom>
          <a:noFill/>
        </p:spPr>
      </p:pic>
      <p:pic>
        <p:nvPicPr>
          <p:cNvPr id="105" name="Picture 3" descr="E:\采机技术资料\2018年\碳纤维季度考核材料(半年)\刘洋给资料\2018年\12.孤东18斜57\264913874147010521.jpg"/>
          <p:cNvPicPr>
            <a:picLocks noChangeAspect="1" noChangeArrowheads="1"/>
          </p:cNvPicPr>
          <p:nvPr/>
        </p:nvPicPr>
        <p:blipFill>
          <a:blip r:embed="rId5" cstate="print"/>
          <a:srcRect l="12222" r="32361" b="19444"/>
          <a:stretch>
            <a:fillRect/>
          </a:stretch>
        </p:blipFill>
        <p:spPr bwMode="auto">
          <a:xfrm>
            <a:off x="6308331" y="3501008"/>
            <a:ext cx="1359199" cy="2158948"/>
          </a:xfrm>
          <a:prstGeom prst="rect">
            <a:avLst/>
          </a:prstGeom>
          <a:noFill/>
        </p:spPr>
      </p:pic>
      <p:sp>
        <p:nvSpPr>
          <p:cNvPr id="107" name="矩形 106"/>
          <p:cNvSpPr/>
          <p:nvPr/>
        </p:nvSpPr>
        <p:spPr>
          <a:xfrm>
            <a:off x="4402919" y="2946265"/>
            <a:ext cx="1490532" cy="461665"/>
          </a:xfrm>
          <a:prstGeom prst="rect">
            <a:avLst/>
          </a:prstGeom>
        </p:spPr>
        <p:txBody>
          <a:bodyPr wrap="square" anchor="ctr">
            <a:spAutoFit/>
          </a:bodyPr>
          <a:lstStyle/>
          <a:p>
            <a:pPr>
              <a:lnSpc>
                <a:spcPct val="150000"/>
              </a:lnSpc>
            </a:pPr>
            <a:r>
              <a:rPr lang="zh-CN" altLang="en-US" sz="1600" b="1" smtClean="0">
                <a:solidFill>
                  <a:schemeClr val="accent2">
                    <a:lumMod val="75000"/>
                  </a:schemeClr>
                </a:solidFill>
                <a:latin typeface="微软雅黑" pitchFamily="34" charset="-122"/>
                <a:ea typeface="微软雅黑" pitchFamily="34" charset="-122"/>
              </a:rPr>
              <a:t>杆体</a:t>
            </a:r>
            <a:r>
              <a:rPr lang="zh-CN" altLang="en-US" sz="1600" b="1" dirty="0" smtClean="0">
                <a:solidFill>
                  <a:schemeClr val="accent2">
                    <a:lumMod val="75000"/>
                  </a:schemeClr>
                </a:solidFill>
                <a:latin typeface="微软雅黑" pitchFamily="34" charset="-122"/>
                <a:ea typeface="微软雅黑" pitchFamily="34" charset="-122"/>
              </a:rPr>
              <a:t>井内</a:t>
            </a:r>
            <a:r>
              <a:rPr lang="zh-CN" altLang="en-US" sz="1600" b="1" smtClean="0">
                <a:solidFill>
                  <a:schemeClr val="accent2">
                    <a:lumMod val="75000"/>
                  </a:schemeClr>
                </a:solidFill>
                <a:latin typeface="微软雅黑" pitchFamily="34" charset="-122"/>
                <a:ea typeface="微软雅黑" pitchFamily="34" charset="-122"/>
              </a:rPr>
              <a:t>劈裂</a:t>
            </a:r>
            <a:endParaRPr lang="zh-CN" altLang="en-US" sz="1600" b="1" dirty="0">
              <a:solidFill>
                <a:schemeClr val="accent2">
                  <a:lumMod val="75000"/>
                </a:schemeClr>
              </a:solidFill>
              <a:latin typeface="微软雅黑" pitchFamily="34" charset="-122"/>
              <a:ea typeface="微软雅黑" pitchFamily="34" charset="-122"/>
            </a:endParaRPr>
          </a:p>
        </p:txBody>
      </p:sp>
      <p:sp>
        <p:nvSpPr>
          <p:cNvPr id="110" name="矩形 109"/>
          <p:cNvSpPr/>
          <p:nvPr/>
        </p:nvSpPr>
        <p:spPr>
          <a:xfrm>
            <a:off x="6392704" y="2946265"/>
            <a:ext cx="1280285" cy="461665"/>
          </a:xfrm>
          <a:prstGeom prst="rect">
            <a:avLst/>
          </a:prstGeom>
        </p:spPr>
        <p:txBody>
          <a:bodyPr wrap="square" anchor="ctr">
            <a:spAutoFit/>
          </a:bodyPr>
          <a:lstStyle/>
          <a:p>
            <a:pPr>
              <a:lnSpc>
                <a:spcPct val="150000"/>
              </a:lnSpc>
            </a:pPr>
            <a:r>
              <a:rPr lang="zh-CN" altLang="en-US" sz="1600" b="1" smtClean="0">
                <a:solidFill>
                  <a:schemeClr val="accent2">
                    <a:lumMod val="75000"/>
                  </a:schemeClr>
                </a:solidFill>
                <a:latin typeface="微软雅黑" pitchFamily="34" charset="-122"/>
                <a:ea typeface="微软雅黑" pitchFamily="34" charset="-122"/>
              </a:rPr>
              <a:t>倒</a:t>
            </a:r>
            <a:r>
              <a:rPr lang="zh-CN" altLang="en-US" sz="1600" b="1" dirty="0" smtClean="0">
                <a:solidFill>
                  <a:schemeClr val="accent2">
                    <a:lumMod val="75000"/>
                  </a:schemeClr>
                </a:solidFill>
                <a:latin typeface="微软雅黑" pitchFamily="34" charset="-122"/>
                <a:ea typeface="微软雅黑" pitchFamily="34" charset="-122"/>
              </a:rPr>
              <a:t>杆中劈裂       </a:t>
            </a:r>
            <a:endParaRPr lang="zh-CN" altLang="en-US" sz="1600" b="1" dirty="0">
              <a:solidFill>
                <a:schemeClr val="accent2">
                  <a:lumMod val="75000"/>
                </a:schemeClr>
              </a:solidFill>
              <a:latin typeface="微软雅黑" pitchFamily="34" charset="-122"/>
              <a:ea typeface="微软雅黑" pitchFamily="34" charset="-122"/>
            </a:endParaRPr>
          </a:p>
        </p:txBody>
      </p:sp>
      <p:sp>
        <p:nvSpPr>
          <p:cNvPr id="112" name="矩形 111"/>
          <p:cNvSpPr/>
          <p:nvPr/>
        </p:nvSpPr>
        <p:spPr>
          <a:xfrm>
            <a:off x="939323" y="3283182"/>
            <a:ext cx="1831825" cy="338554"/>
          </a:xfrm>
          <a:prstGeom prst="rect">
            <a:avLst/>
          </a:prstGeom>
        </p:spPr>
        <p:txBody>
          <a:bodyPr wrap="square">
            <a:spAutoFit/>
          </a:bodyPr>
          <a:lstStyle/>
          <a:p>
            <a:r>
              <a:rPr lang="zh-CN" altLang="en-US" sz="1600" b="1" dirty="0" smtClean="0">
                <a:solidFill>
                  <a:schemeClr val="accent2">
                    <a:lumMod val="75000"/>
                  </a:schemeClr>
                </a:solidFill>
                <a:latin typeface="微软雅黑" pitchFamily="34" charset="-122"/>
                <a:ea typeface="微软雅黑" pitchFamily="34" charset="-122"/>
              </a:rPr>
              <a:t>碳纤维杆杆体结构 </a:t>
            </a:r>
            <a:endParaRPr lang="zh-CN" altLang="en-US" sz="1600" dirty="0"/>
          </a:p>
        </p:txBody>
      </p:sp>
    </p:spTree>
    <p:extLst>
      <p:ext uri="{BB962C8B-B14F-4D97-AF65-F5344CB8AC3E}">
        <p14:creationId xmlns:p14="http://schemas.microsoft.com/office/powerpoint/2010/main" val="76755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8032" y="404664"/>
            <a:ext cx="6516216" cy="461665"/>
          </a:xfrm>
          <a:prstGeom prst="rect">
            <a:avLst/>
          </a:prstGeom>
        </p:spPr>
        <p:txBody>
          <a:bodyPr wrap="square">
            <a:spAutoFit/>
          </a:bodyPr>
          <a:lstStyle/>
          <a:p>
            <a:r>
              <a:rPr lang="zh-CN" altLang="en-US" sz="2400" b="1" dirty="0">
                <a:solidFill>
                  <a:schemeClr val="bg1"/>
                </a:solidFill>
                <a:latin typeface="微软雅黑" pitchFamily="34" charset="-122"/>
                <a:ea typeface="微软雅黑" pitchFamily="34" charset="-122"/>
              </a:rPr>
              <a:t>一</a:t>
            </a:r>
            <a:r>
              <a:rPr lang="en-US" altLang="zh-CN" sz="2400" b="1" dirty="0" smtClean="0">
                <a:solidFill>
                  <a:schemeClr val="bg1"/>
                </a:solidFill>
                <a:latin typeface="微软雅黑" pitchFamily="34" charset="-122"/>
                <a:ea typeface="微软雅黑" pitchFamily="34" charset="-122"/>
              </a:rPr>
              <a:t>. </a:t>
            </a:r>
            <a:r>
              <a:rPr lang="zh-CN" altLang="en-US" sz="2400" b="1" dirty="0">
                <a:solidFill>
                  <a:schemeClr val="bg1"/>
                </a:solidFill>
                <a:latin typeface="微软雅黑" pitchFamily="34" charset="-122"/>
                <a:ea typeface="微软雅黑" pitchFamily="34" charset="-122"/>
              </a:rPr>
              <a:t>课</a:t>
            </a:r>
            <a:r>
              <a:rPr lang="zh-CN" altLang="en-US" sz="2400" b="1" dirty="0" smtClean="0">
                <a:solidFill>
                  <a:schemeClr val="bg1"/>
                </a:solidFill>
                <a:latin typeface="微软雅黑" pitchFamily="34" charset="-122"/>
                <a:ea typeface="微软雅黑" pitchFamily="34" charset="-122"/>
              </a:rPr>
              <a:t>题的背景与意义</a:t>
            </a:r>
            <a:endParaRPr lang="zh-CN" altLang="en-US" sz="2400" dirty="0">
              <a:solidFill>
                <a:schemeClr val="bg1"/>
              </a:solidFill>
            </a:endParaRPr>
          </a:p>
        </p:txBody>
      </p:sp>
      <p:sp>
        <p:nvSpPr>
          <p:cNvPr id="3" name="TextBox 2"/>
          <p:cNvSpPr txBox="1"/>
          <p:nvPr/>
        </p:nvSpPr>
        <p:spPr>
          <a:xfrm>
            <a:off x="395536" y="980728"/>
            <a:ext cx="8568952" cy="1323439"/>
          </a:xfrm>
          <a:prstGeom prst="rect">
            <a:avLst/>
          </a:prstGeom>
          <a:noFill/>
        </p:spPr>
        <p:txBody>
          <a:bodyPr wrap="square" rtlCol="0">
            <a:spAutoFit/>
          </a:bodyPr>
          <a:lstStyle/>
          <a:p>
            <a:r>
              <a:rPr lang="zh-CN" altLang="en-US" sz="1600" b="1" dirty="0">
                <a:solidFill>
                  <a:srgbClr val="0000FF"/>
                </a:solidFill>
                <a:latin typeface="微软雅黑" pitchFamily="34" charset="-122"/>
                <a:ea typeface="微软雅黑" pitchFamily="34" charset="-122"/>
              </a:rPr>
              <a:t>纤维个数</a:t>
            </a:r>
            <a:r>
              <a:rPr lang="zh-CN" altLang="en-US" sz="1600" b="1" dirty="0" smtClean="0">
                <a:solidFill>
                  <a:srgbClr val="0000FF"/>
                </a:solidFill>
                <a:latin typeface="微软雅黑" pitchFamily="34" charset="-122"/>
                <a:ea typeface="微软雅黑" pitchFamily="34" charset="-122"/>
              </a:rPr>
              <a:t>、细度</a:t>
            </a:r>
            <a:r>
              <a:rPr lang="zh-CN" altLang="en-US" sz="1600" b="1" dirty="0" smtClean="0">
                <a:latin typeface="微软雅黑" pitchFamily="34" charset="-122"/>
                <a:ea typeface="微软雅黑" pitchFamily="34" charset="-122"/>
              </a:rPr>
              <a:t>等指标主要使用显微图像网格法，与图像处理软件辅助手动进行检测。</a:t>
            </a:r>
            <a:endParaRPr lang="en-US" altLang="zh-CN" sz="1600" b="1" dirty="0" smtClean="0">
              <a:latin typeface="微软雅黑" pitchFamily="34" charset="-122"/>
              <a:ea typeface="微软雅黑" pitchFamily="34" charset="-122"/>
            </a:endParaRPr>
          </a:p>
          <a:p>
            <a:r>
              <a:rPr lang="zh-CN" altLang="en-US" sz="1600" b="1" dirty="0" smtClean="0">
                <a:solidFill>
                  <a:srgbClr val="0000FF"/>
                </a:solidFill>
                <a:latin typeface="微软雅黑" pitchFamily="34" charset="-122"/>
                <a:ea typeface="微软雅黑" pitchFamily="34" charset="-122"/>
              </a:rPr>
              <a:t>纤维</a:t>
            </a:r>
            <a:r>
              <a:rPr lang="zh-CN" altLang="en-US" sz="1600" b="1" dirty="0">
                <a:solidFill>
                  <a:srgbClr val="0000FF"/>
                </a:solidFill>
                <a:latin typeface="微软雅黑" pitchFamily="34" charset="-122"/>
                <a:ea typeface="微软雅黑" pitchFamily="34" charset="-122"/>
              </a:rPr>
              <a:t>体积</a:t>
            </a:r>
            <a:r>
              <a:rPr lang="zh-CN" altLang="en-US" sz="1600" b="1" dirty="0" smtClean="0">
                <a:solidFill>
                  <a:srgbClr val="0000FF"/>
                </a:solidFill>
                <a:latin typeface="微软雅黑" pitchFamily="34" charset="-122"/>
                <a:ea typeface="微软雅黑" pitchFamily="34" charset="-122"/>
              </a:rPr>
              <a:t>含量</a:t>
            </a:r>
            <a:r>
              <a:rPr lang="zh-CN" altLang="en-US" sz="1600" b="1" dirty="0" smtClean="0">
                <a:latin typeface="微软雅黑" pitchFamily="34" charset="-122"/>
                <a:ea typeface="微软雅黑" pitchFamily="34" charset="-122"/>
              </a:rPr>
              <a:t>的测定</a:t>
            </a:r>
            <a:r>
              <a:rPr lang="zh-CN" altLang="en-US" sz="1600" b="1" dirty="0">
                <a:latin typeface="微软雅黑" pitchFamily="34" charset="-122"/>
                <a:ea typeface="微软雅黑" pitchFamily="34" charset="-122"/>
              </a:rPr>
              <a:t>的有</a:t>
            </a:r>
            <a:r>
              <a:rPr lang="zh-CN" altLang="zh-CN" sz="1600" b="1" dirty="0">
                <a:latin typeface="微软雅黑" pitchFamily="34" charset="-122"/>
                <a:ea typeface="微软雅黑" pitchFamily="34" charset="-122"/>
              </a:rPr>
              <a:t>溶解法、燃烧法</a:t>
            </a:r>
            <a:r>
              <a:rPr lang="zh-CN" altLang="zh-CN" sz="1600" b="1" dirty="0" smtClean="0">
                <a:latin typeface="微软雅黑" pitchFamily="34" charset="-122"/>
                <a:ea typeface="微软雅黑" pitchFamily="34" charset="-122"/>
              </a:rPr>
              <a:t>等</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r>
              <a:rPr lang="zh-CN" altLang="en-US" sz="1600" b="1" dirty="0" smtClean="0">
                <a:latin typeface="微软雅黑" pitchFamily="34" charset="-122"/>
                <a:ea typeface="微软雅黑" pitchFamily="34" charset="-122"/>
              </a:rPr>
              <a:t>以上</a:t>
            </a:r>
            <a:r>
              <a:rPr lang="zh-CN" altLang="zh-CN" sz="1600" b="1" dirty="0">
                <a:latin typeface="微软雅黑" pitchFamily="34" charset="-122"/>
                <a:ea typeface="微软雅黑" pitchFamily="34" charset="-122"/>
              </a:rPr>
              <a:t>传统方法操作繁琐，费时费力</a:t>
            </a:r>
            <a:r>
              <a:rPr lang="zh-CN" altLang="en-US" sz="1600" b="1" dirty="0">
                <a:latin typeface="微软雅黑" panose="020B0503020204020204" pitchFamily="34" charset="-122"/>
                <a:ea typeface="微软雅黑" panose="020B0503020204020204" pitchFamily="34" charset="-122"/>
              </a:rPr>
              <a:t>。</a:t>
            </a:r>
            <a:r>
              <a:rPr lang="zh-CN" altLang="zh-CN" sz="1600" b="1" dirty="0">
                <a:latin typeface="微软雅黑" panose="020B0503020204020204" pitchFamily="34" charset="-122"/>
                <a:ea typeface="微软雅黑" panose="020B0503020204020204" pitchFamily="34" charset="-122"/>
              </a:rPr>
              <a:t>图像分析法能够在不损坏被检对象的前提下实现检测。数码显微镜的广泛应用也为图像采集工作提供了便利条件。然而目前</a:t>
            </a:r>
            <a:r>
              <a:rPr lang="zh-CN" altLang="en-US" sz="1600" b="1" dirty="0">
                <a:latin typeface="微软雅黑" panose="020B0503020204020204" pitchFamily="34" charset="-122"/>
                <a:ea typeface="微软雅黑" panose="020B0503020204020204" pitchFamily="34" charset="-122"/>
              </a:rPr>
              <a:t>的</a:t>
            </a:r>
            <a:r>
              <a:rPr lang="zh-CN" altLang="zh-CN" sz="1600" b="1" dirty="0">
                <a:latin typeface="微软雅黑" panose="020B0503020204020204" pitchFamily="34" charset="-122"/>
                <a:ea typeface="微软雅黑" panose="020B0503020204020204" pitchFamily="34" charset="-122"/>
              </a:rPr>
              <a:t>图像</a:t>
            </a:r>
            <a:r>
              <a:rPr lang="zh-CN" altLang="en-US" sz="1600" b="1" dirty="0">
                <a:latin typeface="微软雅黑" panose="020B0503020204020204" pitchFamily="34" charset="-122"/>
                <a:ea typeface="微软雅黑" panose="020B0503020204020204" pitchFamily="34" charset="-122"/>
              </a:rPr>
              <a:t>检测</a:t>
            </a:r>
            <a:r>
              <a:rPr lang="zh-CN" altLang="zh-CN" sz="1600" b="1" dirty="0">
                <a:latin typeface="微软雅黑" panose="020B0503020204020204" pitchFamily="34" charset="-122"/>
                <a:ea typeface="微软雅黑" panose="020B0503020204020204" pitchFamily="34" charset="-122"/>
              </a:rPr>
              <a:t>系统存在</a:t>
            </a:r>
            <a:r>
              <a:rPr lang="zh-CN" altLang="zh-CN" sz="1600" b="1" dirty="0">
                <a:solidFill>
                  <a:schemeClr val="accent6"/>
                </a:solidFill>
                <a:latin typeface="微软雅黑" panose="020B0503020204020204" pitchFamily="34" charset="-122"/>
                <a:ea typeface="微软雅黑" panose="020B0503020204020204" pitchFamily="34" charset="-122"/>
              </a:rPr>
              <a:t>准确率</a:t>
            </a:r>
            <a:r>
              <a:rPr lang="zh-CN" altLang="en-US" sz="1600" b="1" dirty="0">
                <a:solidFill>
                  <a:schemeClr val="accent6"/>
                </a:solidFill>
                <a:latin typeface="微软雅黑" panose="020B0503020204020204" pitchFamily="34" charset="-122"/>
                <a:ea typeface="微软雅黑" panose="020B0503020204020204" pitchFamily="34" charset="-122"/>
              </a:rPr>
              <a:t>低</a:t>
            </a:r>
            <a:r>
              <a:rPr lang="zh-CN" altLang="zh-CN" sz="1600" b="1" dirty="0">
                <a:solidFill>
                  <a:schemeClr val="accent6"/>
                </a:solidFill>
                <a:latin typeface="微软雅黑" panose="020B0503020204020204" pitchFamily="34" charset="-122"/>
                <a:ea typeface="微软雅黑" panose="020B0503020204020204" pitchFamily="34" charset="-122"/>
              </a:rPr>
              <a:t>、功能不完善、自动化程度低</a:t>
            </a:r>
            <a:r>
              <a:rPr lang="zh-CN" altLang="zh-CN" sz="1600" b="1" dirty="0">
                <a:latin typeface="微软雅黑" panose="020B0503020204020204" pitchFamily="34" charset="-122"/>
                <a:ea typeface="微软雅黑" panose="020B0503020204020204" pitchFamily="34" charset="-122"/>
              </a:rPr>
              <a:t>等缺点，为解决此问题</a:t>
            </a:r>
            <a:r>
              <a:rPr lang="zh-CN" altLang="en-US" sz="1600" b="1" dirty="0">
                <a:latin typeface="微软雅黑" panose="020B0503020204020204" pitchFamily="34" charset="-122"/>
                <a:ea typeface="微软雅黑" panose="020B0503020204020204" pitchFamily="34" charset="-122"/>
              </a:rPr>
              <a:t>开展</a:t>
            </a:r>
            <a:r>
              <a:rPr lang="zh-CN" altLang="zh-CN" sz="1600" b="1" dirty="0">
                <a:solidFill>
                  <a:srgbClr val="FF0000"/>
                </a:solidFill>
                <a:latin typeface="微软雅黑" panose="020B0503020204020204" pitchFamily="34" charset="-122"/>
                <a:ea typeface="微软雅黑" panose="020B0503020204020204" pitchFamily="34" charset="-122"/>
              </a:rPr>
              <a:t>显微图像检测分析</a:t>
            </a:r>
            <a:r>
              <a:rPr lang="zh-CN" altLang="en-US" sz="1600" b="1" dirty="0">
                <a:solidFill>
                  <a:srgbClr val="FF0000"/>
                </a:solidFill>
                <a:latin typeface="微软雅黑" panose="020B0503020204020204" pitchFamily="34" charset="-122"/>
                <a:ea typeface="微软雅黑" panose="020B0503020204020204" pitchFamily="34" charset="-122"/>
              </a:rPr>
              <a:t>技术</a:t>
            </a:r>
            <a:r>
              <a:rPr lang="zh-CN" altLang="zh-CN" sz="1600" b="1" dirty="0">
                <a:latin typeface="微软雅黑" pitchFamily="34" charset="-122"/>
                <a:ea typeface="微软雅黑" pitchFamily="34" charset="-122"/>
              </a:rPr>
              <a:t>研究。</a:t>
            </a:r>
            <a:endParaRPr lang="en-US" altLang="zh-CN" sz="1600" b="1" dirty="0">
              <a:latin typeface="微软雅黑" pitchFamily="34" charset="-122"/>
              <a:ea typeface="微软雅黑" pitchFamily="34" charset="-122"/>
            </a:endParaRPr>
          </a:p>
        </p:txBody>
      </p:sp>
      <p:sp>
        <p:nvSpPr>
          <p:cNvPr id="15" name="TextBox 14"/>
          <p:cNvSpPr txBox="1"/>
          <p:nvPr/>
        </p:nvSpPr>
        <p:spPr>
          <a:xfrm>
            <a:off x="467544" y="4872062"/>
            <a:ext cx="7992888" cy="1077218"/>
          </a:xfrm>
          <a:prstGeom prst="rect">
            <a:avLst/>
          </a:prstGeom>
          <a:noFill/>
        </p:spPr>
        <p:txBody>
          <a:bodyPr wrap="square" rtlCol="0">
            <a:spAutoFit/>
          </a:bodyPr>
          <a:lstStyle/>
          <a:p>
            <a:r>
              <a:rPr lang="zh-CN" altLang="zh-CN" sz="1600" b="1" smtClean="0">
                <a:latin typeface="微软雅黑" pitchFamily="34" charset="-122"/>
                <a:ea typeface="微软雅黑" pitchFamily="34" charset="-122"/>
              </a:rPr>
              <a:t>使用</a:t>
            </a:r>
            <a:r>
              <a:rPr lang="zh-CN" altLang="zh-CN" sz="1600" b="1">
                <a:latin typeface="微软雅黑" pitchFamily="34" charset="-122"/>
                <a:ea typeface="微软雅黑" pitchFamily="34" charset="-122"/>
              </a:rPr>
              <a:t>本系统实现检测指标的测定，可完全</a:t>
            </a:r>
            <a:r>
              <a:rPr lang="zh-CN" altLang="zh-CN" sz="1600" b="1" smtClean="0">
                <a:latin typeface="微软雅黑" pitchFamily="34" charset="-122"/>
                <a:ea typeface="微软雅黑" pitchFamily="34" charset="-122"/>
              </a:rPr>
              <a:t>取代手工</a:t>
            </a:r>
            <a:r>
              <a:rPr lang="zh-CN" altLang="zh-CN" sz="1600" b="1">
                <a:latin typeface="微软雅黑" pitchFamily="34" charset="-122"/>
                <a:ea typeface="微软雅黑" pitchFamily="34" charset="-122"/>
              </a:rPr>
              <a:t>测量、人工统计分析繁琐操作，提升检测效率与准确性。为碳纤维、树脂及其配合体系的性能指标测试分析提供技术基础，推动碳纤维抽油杆在油田企业检测评价工作与推广应用。同时也促进了碳纤维抽油杆材料特性与力学性能等方面的研究，对其他材料的检测分析系统开发也有借鉴意义</a:t>
            </a:r>
            <a:r>
              <a:rPr lang="zh-CN" altLang="zh-CN" sz="1600" b="1" smtClean="0">
                <a:latin typeface="微软雅黑" pitchFamily="34" charset="-122"/>
                <a:ea typeface="微软雅黑" pitchFamily="34" charset="-122"/>
              </a:rPr>
              <a:t>。</a:t>
            </a:r>
            <a:endParaRPr lang="zh-CN" altLang="zh-CN" sz="1600" b="1">
              <a:latin typeface="微软雅黑" pitchFamily="34" charset="-122"/>
              <a:ea typeface="微软雅黑" pitchFamily="34" charset="-122"/>
            </a:endParaRPr>
          </a:p>
        </p:txBody>
      </p:sp>
      <p:pic>
        <p:nvPicPr>
          <p:cNvPr id="23" name="Picture 3" descr="C:\Users\PC4\Desktop\ppt图\150587643037014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2358654"/>
            <a:ext cx="3085712" cy="2136417"/>
          </a:xfrm>
          <a:prstGeom prst="rect">
            <a:avLst/>
          </a:prstGeom>
          <a:extLst/>
        </p:spPr>
        <p:style>
          <a:lnRef idx="2">
            <a:schemeClr val="accent2">
              <a:shade val="50000"/>
            </a:schemeClr>
          </a:lnRef>
          <a:fillRef idx="1">
            <a:schemeClr val="accent2"/>
          </a:fillRef>
          <a:effectRef idx="0">
            <a:schemeClr val="accent2"/>
          </a:effectRef>
          <a:fontRef idx="minor">
            <a:schemeClr val="lt1"/>
          </a:fontRef>
        </p:style>
      </p:pic>
      <p:pic>
        <p:nvPicPr>
          <p:cNvPr id="1026" name="Picture 2" descr="âéç¸æ°ç æ¾å¾®é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2358654"/>
            <a:ext cx="2592288" cy="2136417"/>
          </a:xfrm>
          <a:prstGeom prst="rect">
            <a:avLst/>
          </a:prstGeom>
        </p:spPr>
        <p:style>
          <a:lnRef idx="2">
            <a:schemeClr val="accent1">
              <a:shade val="50000"/>
            </a:schemeClr>
          </a:lnRef>
          <a:fillRef idx="1">
            <a:schemeClr val="accent1"/>
          </a:fillRef>
          <a:effectRef idx="0">
            <a:schemeClr val="accent1"/>
          </a:effectRef>
          <a:fontRef idx="minor">
            <a:schemeClr val="lt1"/>
          </a:fontRef>
        </p:style>
      </p:pic>
      <p:sp>
        <p:nvSpPr>
          <p:cNvPr id="25" name="TextBox 24"/>
          <p:cNvSpPr txBox="1"/>
          <p:nvPr/>
        </p:nvSpPr>
        <p:spPr>
          <a:xfrm>
            <a:off x="3851920" y="4581128"/>
            <a:ext cx="1152128" cy="276999"/>
          </a:xfrm>
          <a:prstGeom prst="rect">
            <a:avLst/>
          </a:prstGeom>
          <a:noFill/>
        </p:spPr>
        <p:txBody>
          <a:bodyPr wrap="square" rtlCol="0">
            <a:spAutoFit/>
          </a:bodyPr>
          <a:lstStyle/>
          <a:p>
            <a:r>
              <a:rPr lang="zh-CN" altLang="en-US" sz="1200" b="1" dirty="0" smtClean="0">
                <a:solidFill>
                  <a:schemeClr val="accent2">
                    <a:lumMod val="75000"/>
                  </a:schemeClr>
                </a:solidFill>
                <a:latin typeface="微软雅黑" pitchFamily="34" charset="-122"/>
                <a:ea typeface="微软雅黑" pitchFamily="34" charset="-122"/>
              </a:rPr>
              <a:t>纤维检测设备</a:t>
            </a:r>
            <a:endParaRPr lang="zh-CN" altLang="en-US" sz="1200" b="1" dirty="0">
              <a:solidFill>
                <a:schemeClr val="accent2">
                  <a:lumMod val="75000"/>
                </a:schemeClr>
              </a:solidFill>
              <a:latin typeface="微软雅黑" pitchFamily="34" charset="-122"/>
              <a:ea typeface="微软雅黑" pitchFamily="34" charset="-122"/>
            </a:endParaRPr>
          </a:p>
        </p:txBody>
      </p:sp>
      <p:pic>
        <p:nvPicPr>
          <p:cNvPr id="26" name="Picture 2" descr="C:\Users\PC4\Desktop\ppt图\polarization_imaging_CFK_FraunhoferIIS_Luci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560" y="2348880"/>
            <a:ext cx="2304256" cy="2146191"/>
          </a:xfrm>
          <a:prstGeom prst="rect">
            <a:avLst/>
          </a:prstGeom>
          <a:extLst/>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177077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xmlns="" id="{84E5A175-3149-405F-9145-7535715A381B}"/>
              </a:ext>
            </a:extLst>
          </p:cNvPr>
          <p:cNvSpPr/>
          <p:nvPr/>
        </p:nvSpPr>
        <p:spPr>
          <a:xfrm>
            <a:off x="107504" y="2636912"/>
            <a:ext cx="1152128" cy="1152128"/>
          </a:xfrm>
          <a:prstGeom prst="ellipse">
            <a:avLst/>
          </a:prstGeom>
          <a:solidFill>
            <a:schemeClr val="tx2">
              <a:lumMod val="60000"/>
              <a:lumOff val="40000"/>
            </a:schemeClr>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TextBox 10"/>
          <p:cNvSpPr txBox="1"/>
          <p:nvPr/>
        </p:nvSpPr>
        <p:spPr>
          <a:xfrm>
            <a:off x="1475656" y="2927266"/>
            <a:ext cx="5040560" cy="584775"/>
          </a:xfrm>
          <a:prstGeom prst="rect">
            <a:avLst/>
          </a:prstGeom>
          <a:noFill/>
        </p:spPr>
        <p:txBody>
          <a:bodyPr wrap="square" rtlCol="0">
            <a:spAutoFit/>
          </a:bodyPr>
          <a:lstStyle/>
          <a:p>
            <a:r>
              <a:rPr lang="zh-CN" altLang="en-US" sz="3200" b="1" dirty="0">
                <a:latin typeface="微软雅黑" pitchFamily="34" charset="-122"/>
                <a:ea typeface="微软雅黑" pitchFamily="34" charset="-122"/>
              </a:rPr>
              <a:t>二</a:t>
            </a:r>
            <a:r>
              <a:rPr lang="en-US" altLang="zh-CN" sz="3200" b="1" dirty="0" smtClean="0">
                <a:latin typeface="微软雅黑" pitchFamily="34" charset="-122"/>
                <a:ea typeface="微软雅黑" pitchFamily="34" charset="-122"/>
              </a:rPr>
              <a:t>. </a:t>
            </a:r>
            <a:r>
              <a:rPr lang="zh-CN" altLang="en-US" sz="3200" b="1" dirty="0" smtClean="0">
                <a:latin typeface="微软雅黑" pitchFamily="34" charset="-122"/>
                <a:ea typeface="微软雅黑" pitchFamily="34" charset="-122"/>
              </a:rPr>
              <a:t>研究</a:t>
            </a:r>
            <a:r>
              <a:rPr lang="zh-CN" altLang="en-US" sz="3200" b="1" dirty="0">
                <a:latin typeface="微软雅黑" pitchFamily="34" charset="-122"/>
                <a:ea typeface="微软雅黑" pitchFamily="34" charset="-122"/>
              </a:rPr>
              <a:t>的内容与方法</a:t>
            </a:r>
            <a:endParaRPr lang="zh-CN" altLang="en-US" sz="3200" dirty="0"/>
          </a:p>
        </p:txBody>
      </p:sp>
      <p:grpSp>
        <p:nvGrpSpPr>
          <p:cNvPr id="12" name="Group 69">
            <a:extLst>
              <a:ext uri="{FF2B5EF4-FFF2-40B4-BE49-F238E27FC236}">
                <a16:creationId xmlns:a16="http://schemas.microsoft.com/office/drawing/2014/main" xmlns="" id="{232ED120-9D12-4BDD-8323-1BFD28B4CF4A}"/>
              </a:ext>
            </a:extLst>
          </p:cNvPr>
          <p:cNvGrpSpPr/>
          <p:nvPr/>
        </p:nvGrpSpPr>
        <p:grpSpPr>
          <a:xfrm>
            <a:off x="368523" y="2852936"/>
            <a:ext cx="675085" cy="633542"/>
            <a:chOff x="10074275" y="1647825"/>
            <a:chExt cx="464344" cy="435769"/>
          </a:xfrm>
          <a:solidFill>
            <a:sysClr val="window" lastClr="FFFFFF"/>
          </a:solidFill>
        </p:grpSpPr>
        <p:sp>
          <p:nvSpPr>
            <p:cNvPr id="13" name="AutoShape 69">
              <a:extLst>
                <a:ext uri="{FF2B5EF4-FFF2-40B4-BE49-F238E27FC236}">
                  <a16:creationId xmlns:a16="http://schemas.microsoft.com/office/drawing/2014/main" xmlns="" id="{75D291D9-C0F3-4CC9-B1CE-4CD85420071A}"/>
                </a:ext>
              </a:extLst>
            </p:cNvPr>
            <p:cNvSpPr>
              <a:spLocks/>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4" name="AutoShape 70">
              <a:extLst>
                <a:ext uri="{FF2B5EF4-FFF2-40B4-BE49-F238E27FC236}">
                  <a16:creationId xmlns:a16="http://schemas.microsoft.com/office/drawing/2014/main" xmlns="" id="{F2DCDD8E-17FA-4A58-A06B-5FE6C22DCF0C}"/>
                </a:ext>
              </a:extLst>
            </p:cNvPr>
            <p:cNvSpPr>
              <a:spLocks/>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5" name="AutoShape 71">
              <a:extLst>
                <a:ext uri="{FF2B5EF4-FFF2-40B4-BE49-F238E27FC236}">
                  <a16:creationId xmlns:a16="http://schemas.microsoft.com/office/drawing/2014/main" xmlns="" id="{6F803A87-E556-4EBE-A896-2D3E35FE9899}"/>
                </a:ext>
              </a:extLst>
            </p:cNvPr>
            <p:cNvSpPr>
              <a:spLocks/>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6" name="AutoShape 72">
              <a:extLst>
                <a:ext uri="{FF2B5EF4-FFF2-40B4-BE49-F238E27FC236}">
                  <a16:creationId xmlns:a16="http://schemas.microsoft.com/office/drawing/2014/main" xmlns="" id="{22CB086E-2902-4900-AE74-21C496048561}"/>
                </a:ext>
              </a:extLst>
            </p:cNvPr>
            <p:cNvSpPr>
              <a:spLocks/>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7" name="AutoShape 73">
              <a:extLst>
                <a:ext uri="{FF2B5EF4-FFF2-40B4-BE49-F238E27FC236}">
                  <a16:creationId xmlns:a16="http://schemas.microsoft.com/office/drawing/2014/main" xmlns="" id="{5E30E518-CE9D-40E7-A7A2-DBB6C614D5C8}"/>
                </a:ext>
              </a:extLst>
            </p:cNvPr>
            <p:cNvSpPr>
              <a:spLocks/>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8" name="AutoShape 74">
              <a:extLst>
                <a:ext uri="{FF2B5EF4-FFF2-40B4-BE49-F238E27FC236}">
                  <a16:creationId xmlns:a16="http://schemas.microsoft.com/office/drawing/2014/main" xmlns="" id="{A6D08C1E-C6EF-4C4F-8788-B0D9205C3CF6}"/>
                </a:ext>
              </a:extLst>
            </p:cNvPr>
            <p:cNvSpPr>
              <a:spLocks/>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9" name="AutoShape 75">
              <a:extLst>
                <a:ext uri="{FF2B5EF4-FFF2-40B4-BE49-F238E27FC236}">
                  <a16:creationId xmlns:a16="http://schemas.microsoft.com/office/drawing/2014/main" xmlns="" id="{63F3693E-89E1-460F-B7F7-1F085EEB44D0}"/>
                </a:ext>
              </a:extLst>
            </p:cNvPr>
            <p:cNvSpPr>
              <a:spLocks/>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0" name="AutoShape 76">
              <a:extLst>
                <a:ext uri="{FF2B5EF4-FFF2-40B4-BE49-F238E27FC236}">
                  <a16:creationId xmlns:a16="http://schemas.microsoft.com/office/drawing/2014/main" xmlns="" id="{66B97C9D-865D-445D-A689-40EA1D6EF652}"/>
                </a:ext>
              </a:extLst>
            </p:cNvPr>
            <p:cNvSpPr>
              <a:spLocks/>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1" name="AutoShape 77">
              <a:extLst>
                <a:ext uri="{FF2B5EF4-FFF2-40B4-BE49-F238E27FC236}">
                  <a16:creationId xmlns:a16="http://schemas.microsoft.com/office/drawing/2014/main" xmlns="" id="{117D4320-2CB4-477E-B4AD-93BD1ABDEF41}"/>
                </a:ext>
              </a:extLst>
            </p:cNvPr>
            <p:cNvSpPr>
              <a:spLocks/>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spTree>
    <p:extLst>
      <p:ext uri="{BB962C8B-B14F-4D97-AF65-F5344CB8AC3E}">
        <p14:creationId xmlns:p14="http://schemas.microsoft.com/office/powerpoint/2010/main" val="51583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8032" y="404664"/>
            <a:ext cx="6516216" cy="461665"/>
          </a:xfrm>
          <a:prstGeom prst="rect">
            <a:avLst/>
          </a:prstGeom>
        </p:spPr>
        <p:txBody>
          <a:bodyPr wrap="square">
            <a:spAutoFit/>
          </a:bodyPr>
          <a:lstStyle/>
          <a:p>
            <a:r>
              <a:rPr lang="zh-CN" altLang="en-US" sz="2400" b="1" dirty="0">
                <a:solidFill>
                  <a:schemeClr val="bg1"/>
                </a:solidFill>
                <a:latin typeface="微软雅黑" pitchFamily="34" charset="-122"/>
                <a:ea typeface="微软雅黑" pitchFamily="34" charset="-122"/>
              </a:rPr>
              <a:t>二</a:t>
            </a:r>
            <a:r>
              <a:rPr lang="en-US" altLang="zh-CN" sz="2400" b="1" dirty="0" smtClean="0">
                <a:solidFill>
                  <a:schemeClr val="bg1"/>
                </a:solidFill>
                <a:latin typeface="微软雅黑" pitchFamily="34" charset="-122"/>
                <a:ea typeface="微软雅黑" pitchFamily="34" charset="-122"/>
              </a:rPr>
              <a:t>. </a:t>
            </a:r>
            <a:r>
              <a:rPr lang="zh-CN" altLang="en-US" sz="2400" b="1" dirty="0" smtClean="0">
                <a:solidFill>
                  <a:schemeClr val="bg1"/>
                </a:solidFill>
                <a:latin typeface="微软雅黑" pitchFamily="34" charset="-122"/>
                <a:ea typeface="微软雅黑" pitchFamily="34" charset="-122"/>
              </a:rPr>
              <a:t>研究的内容与方法</a:t>
            </a:r>
            <a:endParaRPr lang="zh-CN" altLang="en-US" sz="2400" dirty="0">
              <a:solidFill>
                <a:schemeClr val="bg1"/>
              </a:solidFill>
            </a:endParaRPr>
          </a:p>
        </p:txBody>
      </p:sp>
      <p:sp>
        <p:nvSpPr>
          <p:cNvPr id="8" name="TextBox 2"/>
          <p:cNvSpPr txBox="1"/>
          <p:nvPr/>
        </p:nvSpPr>
        <p:spPr>
          <a:xfrm>
            <a:off x="300198" y="980728"/>
            <a:ext cx="8448266" cy="1384995"/>
          </a:xfrm>
          <a:prstGeom prst="rect">
            <a:avLst/>
          </a:prstGeom>
          <a:noFill/>
        </p:spPr>
        <p:txBody>
          <a:bodyPr wrap="square" rtlCol="0">
            <a:spAutoFit/>
          </a:bodyPr>
          <a:lstStyle/>
          <a:p>
            <a:pPr>
              <a:lnSpc>
                <a:spcPct val="150000"/>
              </a:lnSpc>
            </a:pPr>
            <a:r>
              <a:rPr lang="en-US" altLang="zh-CN" sz="2000" b="1" dirty="0" smtClean="0">
                <a:latin typeface="微软雅黑" pitchFamily="34" charset="-122"/>
                <a:ea typeface="微软雅黑" pitchFamily="34" charset="-122"/>
              </a:rPr>
              <a:t>1. </a:t>
            </a:r>
            <a:r>
              <a:rPr lang="zh-CN" altLang="en-US" sz="2000" b="1" dirty="0" smtClean="0">
                <a:latin typeface="微软雅黑" pitchFamily="34" charset="-122"/>
                <a:ea typeface="微软雅黑" pitchFamily="34" charset="-122"/>
              </a:rPr>
              <a:t>实现对碳纤维抽油杆的检测工作需要两步</a:t>
            </a:r>
            <a:endParaRPr lang="en-US" altLang="zh-CN" sz="2000" b="1" dirty="0" smtClean="0">
              <a:latin typeface="微软雅黑" pitchFamily="34" charset="-122"/>
              <a:ea typeface="微软雅黑" pitchFamily="34" charset="-122"/>
            </a:endParaRPr>
          </a:p>
          <a:p>
            <a:pPr>
              <a:lnSpc>
                <a:spcPct val="150000"/>
              </a:lnSpc>
            </a:pPr>
            <a:r>
              <a:rPr lang="en-US" altLang="zh-CN" b="1" dirty="0" smtClean="0">
                <a:latin typeface="微软雅黑" pitchFamily="34" charset="-122"/>
                <a:ea typeface="微软雅黑" pitchFamily="34" charset="-122"/>
              </a:rPr>
              <a:t>(1)</a:t>
            </a:r>
            <a:r>
              <a:rPr lang="zh-CN" altLang="en-US" b="1" dirty="0" smtClean="0">
                <a:latin typeface="微软雅黑" pitchFamily="34" charset="-122"/>
                <a:ea typeface="微软雅黑" pitchFamily="34" charset="-122"/>
              </a:rPr>
              <a:t>需要系统自动识别显微图像中纤维的位置与大小，即完成图像的目标检测任务。</a:t>
            </a:r>
            <a:endParaRPr lang="en-US" altLang="zh-CN" b="1" dirty="0" smtClean="0">
              <a:latin typeface="微软雅黑" pitchFamily="34" charset="-122"/>
              <a:ea typeface="微软雅黑" pitchFamily="34" charset="-122"/>
            </a:endParaRPr>
          </a:p>
          <a:p>
            <a:pPr>
              <a:lnSpc>
                <a:spcPct val="150000"/>
              </a:lnSpc>
            </a:pPr>
            <a:r>
              <a:rPr lang="en-US" altLang="zh-CN" b="1" dirty="0" smtClean="0">
                <a:latin typeface="微软雅黑" pitchFamily="34" charset="-122"/>
                <a:ea typeface="微软雅黑" pitchFamily="34" charset="-122"/>
              </a:rPr>
              <a:t>(2)</a:t>
            </a:r>
            <a:r>
              <a:rPr lang="zh-CN" altLang="en-US" b="1" dirty="0" smtClean="0">
                <a:latin typeface="微软雅黑" pitchFamily="34" charset="-122"/>
                <a:ea typeface="微软雅黑" pitchFamily="34" charset="-122"/>
              </a:rPr>
              <a:t>根据目标检测的结果信息进行相关指标的计算。</a:t>
            </a:r>
            <a:endParaRPr lang="en-US" altLang="zh-CN" b="1" dirty="0" smtClean="0">
              <a:latin typeface="微软雅黑" pitchFamily="34" charset="-122"/>
              <a:ea typeface="微软雅黑" pitchFamily="34" charset="-122"/>
            </a:endParaRPr>
          </a:p>
        </p:txBody>
      </p:sp>
      <p:sp>
        <p:nvSpPr>
          <p:cNvPr id="4" name="TextBox 2"/>
          <p:cNvSpPr txBox="1"/>
          <p:nvPr/>
        </p:nvSpPr>
        <p:spPr>
          <a:xfrm>
            <a:off x="316458" y="2391564"/>
            <a:ext cx="2736304" cy="3416320"/>
          </a:xfrm>
          <a:prstGeom prst="rect">
            <a:avLst/>
          </a:prstGeom>
          <a:noFill/>
        </p:spPr>
        <p:txBody>
          <a:bodyPr wrap="square" rtlCol="0">
            <a:spAutoFit/>
          </a:bodyPr>
          <a:lstStyle/>
          <a:p>
            <a:pPr>
              <a:lnSpc>
                <a:spcPct val="150000"/>
              </a:lnSpc>
            </a:pPr>
            <a:r>
              <a:rPr lang="en-US" altLang="zh-CN" sz="1600" b="1" dirty="0" smtClean="0">
                <a:latin typeface="微软雅黑" pitchFamily="34" charset="-122"/>
                <a:ea typeface="微软雅黑" pitchFamily="34" charset="-122"/>
              </a:rPr>
              <a:t>· </a:t>
            </a:r>
            <a:r>
              <a:rPr lang="zh-CN" altLang="en-US" sz="1600" b="1" dirty="0" smtClean="0">
                <a:latin typeface="微软雅黑" pitchFamily="34" charset="-122"/>
                <a:ea typeface="微软雅黑" pitchFamily="34" charset="-122"/>
              </a:rPr>
              <a:t>传统</a:t>
            </a:r>
            <a:r>
              <a:rPr lang="zh-CN" altLang="en-US" sz="1600" b="1" dirty="0">
                <a:latin typeface="微软雅黑" pitchFamily="34" charset="-122"/>
                <a:ea typeface="微软雅黑" pitchFamily="34" charset="-122"/>
              </a:rPr>
              <a:t>的目标检测算法</a:t>
            </a:r>
            <a:r>
              <a:rPr lang="zh-CN" altLang="zh-CN" sz="1600" b="1" dirty="0">
                <a:latin typeface="微软雅黑" pitchFamily="34" charset="-122"/>
                <a:ea typeface="微软雅黑" pitchFamily="34" charset="-122"/>
              </a:rPr>
              <a:t>一般分为图像处理与图像分类两</a:t>
            </a:r>
            <a:r>
              <a:rPr lang="zh-CN" altLang="zh-CN" sz="1600" b="1" dirty="0" smtClean="0">
                <a:latin typeface="微软雅黑" pitchFamily="34" charset="-122"/>
                <a:ea typeface="微软雅黑" pitchFamily="34" charset="-122"/>
              </a:rPr>
              <a:t>部分</a:t>
            </a:r>
            <a:r>
              <a:rPr lang="zh-CN" altLang="en-US" sz="1600" b="1" dirty="0" smtClean="0">
                <a:latin typeface="微软雅黑" pitchFamily="34" charset="-122"/>
                <a:ea typeface="微软雅黑" pitchFamily="34" charset="-122"/>
              </a:rPr>
              <a:t>。</a:t>
            </a:r>
            <a:r>
              <a:rPr lang="zh-CN" altLang="zh-CN" sz="1600" b="1" dirty="0" smtClean="0">
                <a:latin typeface="微软雅黑" pitchFamily="34" charset="-122"/>
                <a:ea typeface="微软雅黑" pitchFamily="34" charset="-122"/>
              </a:rPr>
              <a:t>图像处理去除</a:t>
            </a:r>
            <a:r>
              <a:rPr lang="zh-CN" altLang="zh-CN" sz="1600" b="1" dirty="0">
                <a:latin typeface="微软雅黑" pitchFamily="34" charset="-122"/>
                <a:ea typeface="微软雅黑" pitchFamily="34" charset="-122"/>
              </a:rPr>
              <a:t>噪声并提取图像</a:t>
            </a:r>
            <a:r>
              <a:rPr lang="zh-CN" altLang="zh-CN" sz="1600" b="1" dirty="0" smtClean="0">
                <a:latin typeface="微软雅黑" pitchFamily="34" charset="-122"/>
                <a:ea typeface="微软雅黑" pitchFamily="34" charset="-122"/>
              </a:rPr>
              <a:t>特征</a:t>
            </a:r>
            <a:r>
              <a:rPr lang="zh-CN" altLang="en-US" sz="1600" b="1" dirty="0" smtClean="0">
                <a:latin typeface="微软雅黑" pitchFamily="34" charset="-122"/>
                <a:ea typeface="微软雅黑" pitchFamily="34" charset="-122"/>
              </a:rPr>
              <a:t>，之后输入分类器进行</a:t>
            </a:r>
            <a:r>
              <a:rPr lang="zh-CN" altLang="en-US" sz="1600" b="1" dirty="0">
                <a:latin typeface="微软雅黑" pitchFamily="34" charset="-122"/>
                <a:ea typeface="微软雅黑" pitchFamily="34" charset="-122"/>
              </a:rPr>
              <a:t>分类</a:t>
            </a:r>
            <a:r>
              <a:rPr lang="zh-CN" altLang="en-US" sz="1600" b="1" dirty="0" smtClean="0">
                <a:latin typeface="微软雅黑" pitchFamily="34" charset="-122"/>
                <a:ea typeface="微软雅黑" pitchFamily="34" charset="-122"/>
              </a:rPr>
              <a:t>。</a:t>
            </a:r>
            <a:endParaRPr lang="en-US" altLang="zh-CN" sz="1600" b="1" dirty="0">
              <a:latin typeface="微软雅黑" pitchFamily="34" charset="-122"/>
              <a:ea typeface="微软雅黑" pitchFamily="34" charset="-122"/>
            </a:endParaRPr>
          </a:p>
          <a:p>
            <a:pPr>
              <a:lnSpc>
                <a:spcPct val="150000"/>
              </a:lnSpc>
            </a:pPr>
            <a:r>
              <a:rPr lang="en-US" altLang="zh-CN" sz="1600" b="1" dirty="0" smtClean="0">
                <a:latin typeface="微软雅黑" pitchFamily="34" charset="-122"/>
                <a:ea typeface="微软雅黑" pitchFamily="34" charset="-122"/>
              </a:rPr>
              <a:t>· </a:t>
            </a:r>
            <a:r>
              <a:rPr lang="zh-CN" altLang="en-US" sz="1600" b="1" dirty="0" smtClean="0">
                <a:latin typeface="微软雅黑" pitchFamily="34" charset="-122"/>
                <a:ea typeface="微软雅黑" pitchFamily="34" charset="-122"/>
              </a:rPr>
              <a:t>目前传统算法基本被基于</a:t>
            </a:r>
            <a:r>
              <a:rPr lang="zh-CN" altLang="en-US" sz="1600" b="1" dirty="0">
                <a:latin typeface="微软雅黑" pitchFamily="34" charset="-122"/>
                <a:ea typeface="微软雅黑" pitchFamily="34" charset="-122"/>
              </a:rPr>
              <a:t>神经网络的目标检测</a:t>
            </a:r>
            <a:r>
              <a:rPr lang="zh-CN" altLang="en-US" sz="1600" b="1" dirty="0" smtClean="0">
                <a:latin typeface="微软雅黑" pitchFamily="34" charset="-122"/>
                <a:ea typeface="微软雅黑" pitchFamily="34" charset="-122"/>
              </a:rPr>
              <a:t>算法所取代。本</a:t>
            </a:r>
            <a:r>
              <a:rPr lang="zh-CN" altLang="en-US" sz="1600" b="1" dirty="0">
                <a:latin typeface="微软雅黑" pitchFamily="34" charset="-122"/>
                <a:ea typeface="微软雅黑" pitchFamily="34" charset="-122"/>
              </a:rPr>
              <a:t>系统采用基于神经网络的算法进行检测</a:t>
            </a:r>
            <a:r>
              <a:rPr lang="zh-CN" altLang="en-US" sz="1600" b="1" dirty="0" smtClean="0">
                <a:latin typeface="微软雅黑" pitchFamily="34" charset="-122"/>
                <a:ea typeface="微软雅黑" pitchFamily="34" charset="-122"/>
              </a:rPr>
              <a:t>。</a:t>
            </a:r>
            <a:endParaRPr lang="en-US" altLang="zh-CN" sz="1600" b="1" dirty="0">
              <a:latin typeface="微软雅黑" pitchFamily="34" charset="-122"/>
              <a:ea typeface="微软雅黑"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2762" y="2420888"/>
            <a:ext cx="5741729" cy="3277194"/>
          </a:xfrm>
          <a:prstGeom prst="rect">
            <a:avLst/>
          </a:prstGeom>
        </p:spPr>
        <p:style>
          <a:lnRef idx="2">
            <a:schemeClr val="accent5">
              <a:shade val="50000"/>
            </a:schemeClr>
          </a:lnRef>
          <a:fillRef idx="1">
            <a:schemeClr val="accent5"/>
          </a:fillRef>
          <a:effectRef idx="0">
            <a:schemeClr val="accent5"/>
          </a:effectRef>
          <a:fontRef idx="minor">
            <a:schemeClr val="lt1"/>
          </a:fontRef>
        </p:style>
      </p:pic>
      <p:sp>
        <p:nvSpPr>
          <p:cNvPr id="6" name="TextBox 24"/>
          <p:cNvSpPr txBox="1"/>
          <p:nvPr/>
        </p:nvSpPr>
        <p:spPr>
          <a:xfrm>
            <a:off x="5364088" y="5797754"/>
            <a:ext cx="1152128" cy="276999"/>
          </a:xfrm>
          <a:prstGeom prst="rect">
            <a:avLst/>
          </a:prstGeom>
          <a:noFill/>
        </p:spPr>
        <p:txBody>
          <a:bodyPr wrap="square" rtlCol="0">
            <a:spAutoFit/>
          </a:bodyPr>
          <a:lstStyle/>
          <a:p>
            <a:r>
              <a:rPr lang="zh-CN" altLang="en-US" sz="1200" b="1" dirty="0" smtClean="0">
                <a:solidFill>
                  <a:schemeClr val="accent2">
                    <a:lumMod val="75000"/>
                  </a:schemeClr>
                </a:solidFill>
                <a:latin typeface="微软雅黑" pitchFamily="34" charset="-122"/>
                <a:ea typeface="微软雅黑" pitchFamily="34" charset="-122"/>
              </a:rPr>
              <a:t>目标检测发展</a:t>
            </a:r>
            <a:endParaRPr lang="zh-CN" altLang="en-US" sz="1200" b="1" dirty="0">
              <a:solidFill>
                <a:schemeClr val="accent2">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34657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032" y="980728"/>
            <a:ext cx="8208912" cy="1661993"/>
          </a:xfrm>
          <a:prstGeom prst="rect">
            <a:avLst/>
          </a:prstGeom>
          <a:noFill/>
        </p:spPr>
        <p:txBody>
          <a:bodyPr wrap="square" rtlCol="0">
            <a:spAutoFit/>
          </a:bodyPr>
          <a:lstStyle/>
          <a:p>
            <a:pPr>
              <a:lnSpc>
                <a:spcPct val="150000"/>
              </a:lnSpc>
            </a:pPr>
            <a:r>
              <a:rPr lang="en-US" altLang="zh-CN" sz="2000" b="1" dirty="0" smtClean="0">
                <a:latin typeface="微软雅黑" pitchFamily="34" charset="-122"/>
                <a:ea typeface="微软雅黑" pitchFamily="34" charset="-122"/>
              </a:rPr>
              <a:t>2.</a:t>
            </a:r>
            <a:r>
              <a:rPr lang="zh-CN" altLang="zh-CN" sz="2000" b="1" dirty="0" smtClean="0">
                <a:latin typeface="微软雅黑" pitchFamily="34" charset="-122"/>
                <a:ea typeface="微软雅黑" pitchFamily="34" charset="-122"/>
              </a:rPr>
              <a:t>基于</a:t>
            </a:r>
            <a:r>
              <a:rPr lang="zh-CN" altLang="zh-CN" sz="2000" b="1" dirty="0">
                <a:latin typeface="微软雅黑" pitchFamily="34" charset="-122"/>
                <a:ea typeface="微软雅黑" pitchFamily="34" charset="-122"/>
              </a:rPr>
              <a:t>神经网络的</a:t>
            </a:r>
            <a:r>
              <a:rPr lang="zh-CN" altLang="zh-CN" sz="2000" b="1" dirty="0" smtClean="0">
                <a:latin typeface="微软雅黑" pitchFamily="34" charset="-122"/>
                <a:ea typeface="微软雅黑" pitchFamily="34" charset="-122"/>
              </a:rPr>
              <a:t>方法</a:t>
            </a:r>
            <a:endParaRPr lang="en-US" altLang="zh-CN" sz="2000" b="1" dirty="0" smtClean="0">
              <a:latin typeface="微软雅黑" pitchFamily="34" charset="-122"/>
              <a:ea typeface="微软雅黑" pitchFamily="34" charset="-122"/>
            </a:endParaRPr>
          </a:p>
          <a:p>
            <a:r>
              <a:rPr lang="zh-CN" altLang="en-US" b="1" dirty="0" smtClean="0">
                <a:latin typeface="微软雅黑" pitchFamily="34" charset="-122"/>
                <a:ea typeface="微软雅黑" pitchFamily="34" charset="-122"/>
              </a:rPr>
              <a:t>神经网络</a:t>
            </a:r>
            <a:r>
              <a:rPr lang="zh-CN" altLang="zh-CN" b="1" dirty="0" smtClean="0">
                <a:latin typeface="微软雅黑" pitchFamily="34" charset="-122"/>
                <a:ea typeface="微软雅黑" pitchFamily="34" charset="-122"/>
              </a:rPr>
              <a:t>将</a:t>
            </a:r>
            <a:r>
              <a:rPr lang="zh-CN" altLang="zh-CN" b="1" dirty="0">
                <a:latin typeface="微软雅黑" pitchFamily="34" charset="-122"/>
                <a:ea typeface="微软雅黑" pitchFamily="34" charset="-122"/>
              </a:rPr>
              <a:t>图像特征与分类器</a:t>
            </a:r>
            <a:r>
              <a:rPr lang="zh-CN" altLang="zh-CN" b="1" dirty="0" smtClean="0">
                <a:latin typeface="微软雅黑" pitchFamily="34" charset="-122"/>
                <a:ea typeface="微软雅黑" pitchFamily="34" charset="-122"/>
              </a:rPr>
              <a:t>结合</a:t>
            </a:r>
            <a:r>
              <a:rPr lang="zh-CN" altLang="en-US" b="1" dirty="0" smtClean="0">
                <a:latin typeface="微软雅黑" pitchFamily="34" charset="-122"/>
                <a:ea typeface="微软雅黑" pitchFamily="34" charset="-122"/>
              </a:rPr>
              <a:t>。</a:t>
            </a:r>
            <a:r>
              <a:rPr lang="zh-CN" altLang="zh-CN" b="1" dirty="0" smtClean="0">
                <a:latin typeface="微软雅黑" pitchFamily="34" charset="-122"/>
                <a:ea typeface="微软雅黑" pitchFamily="34" charset="-122"/>
              </a:rPr>
              <a:t>卷积神经网络利用</a:t>
            </a:r>
            <a:r>
              <a:rPr lang="zh-CN" altLang="zh-CN" b="1" dirty="0">
                <a:latin typeface="微软雅黑" pitchFamily="34" charset="-122"/>
                <a:ea typeface="微软雅黑" pitchFamily="34" charset="-122"/>
              </a:rPr>
              <a:t>输入数据二维结构，适合处理图像识别的网络结构，它包含卷积层，池化层和全连接层。它可以实现图像特征的提取与分类相结合，完成端对端的分类任务</a:t>
            </a:r>
            <a:r>
              <a:rPr lang="zh-CN" altLang="zh-CN" b="1" dirty="0" smtClean="0">
                <a:latin typeface="微软雅黑" pitchFamily="34" charset="-122"/>
                <a:ea typeface="微软雅黑" pitchFamily="34" charset="-122"/>
              </a:rPr>
              <a:t>。目前</a:t>
            </a:r>
            <a:r>
              <a:rPr lang="zh-CN" altLang="zh-CN" b="1" dirty="0">
                <a:latin typeface="微软雅黑" pitchFamily="34" charset="-122"/>
                <a:ea typeface="微软雅黑" pitchFamily="34" charset="-122"/>
              </a:rPr>
              <a:t>基于神经网络的目标检测方法</a:t>
            </a:r>
            <a:r>
              <a:rPr lang="zh-CN" altLang="zh-CN" b="1" dirty="0" smtClean="0">
                <a:latin typeface="微软雅黑" pitchFamily="34" charset="-122"/>
                <a:ea typeface="微软雅黑" pitchFamily="34" charset="-122"/>
              </a:rPr>
              <a:t>分为</a:t>
            </a:r>
            <a:r>
              <a:rPr lang="en-US" altLang="zh-CN" b="1" dirty="0" smtClean="0">
                <a:latin typeface="微软雅黑" pitchFamily="34" charset="-122"/>
                <a:ea typeface="微软雅黑" pitchFamily="34" charset="-122"/>
              </a:rPr>
              <a:t>One </a:t>
            </a:r>
            <a:r>
              <a:rPr lang="en-US" altLang="zh-CN" b="1" dirty="0">
                <a:latin typeface="微软雅黑" pitchFamily="34" charset="-122"/>
                <a:ea typeface="微软雅黑" pitchFamily="34" charset="-122"/>
              </a:rPr>
              <a:t>stage</a:t>
            </a:r>
            <a:r>
              <a:rPr lang="zh-CN" altLang="zh-CN" b="1" dirty="0" smtClean="0">
                <a:latin typeface="微软雅黑" pitchFamily="34" charset="-122"/>
                <a:ea typeface="微软雅黑" pitchFamily="34" charset="-122"/>
              </a:rPr>
              <a:t>和</a:t>
            </a:r>
            <a:r>
              <a:rPr lang="en-US" altLang="zh-CN" b="1" dirty="0" smtClean="0">
                <a:latin typeface="微软雅黑" pitchFamily="34" charset="-122"/>
                <a:ea typeface="微软雅黑" pitchFamily="34" charset="-122"/>
              </a:rPr>
              <a:t>Two </a:t>
            </a:r>
            <a:r>
              <a:rPr lang="en-US" altLang="zh-CN" b="1" dirty="0">
                <a:latin typeface="微软雅黑" pitchFamily="34" charset="-122"/>
                <a:ea typeface="微软雅黑" pitchFamily="34" charset="-122"/>
              </a:rPr>
              <a:t>stage</a:t>
            </a:r>
            <a:r>
              <a:rPr lang="zh-CN" altLang="zh-CN" b="1" dirty="0">
                <a:latin typeface="微软雅黑" pitchFamily="34" charset="-122"/>
                <a:ea typeface="微软雅黑" pitchFamily="34" charset="-122"/>
              </a:rPr>
              <a:t>两类</a:t>
            </a:r>
            <a:r>
              <a:rPr lang="zh-CN" altLang="zh-CN" b="1" dirty="0" smtClean="0">
                <a:latin typeface="微软雅黑" pitchFamily="34" charset="-122"/>
                <a:ea typeface="微软雅黑" pitchFamily="34" charset="-122"/>
              </a:rPr>
              <a:t>。</a:t>
            </a:r>
            <a:endParaRPr lang="zh-CN" altLang="zh-CN" b="1" dirty="0">
              <a:latin typeface="微软雅黑" pitchFamily="34" charset="-122"/>
              <a:ea typeface="微软雅黑"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772051499"/>
              </p:ext>
            </p:extLst>
          </p:nvPr>
        </p:nvGraphicFramePr>
        <p:xfrm>
          <a:off x="467544" y="2852936"/>
          <a:ext cx="7776864" cy="2880321"/>
        </p:xfrm>
        <a:graphic>
          <a:graphicData uri="http://schemas.openxmlformats.org/drawingml/2006/table">
            <a:tbl>
              <a:tblPr firstRow="1" bandRow="1">
                <a:tableStyleId>{5C22544A-7EE6-4342-B048-85BDC9FD1C3A}</a:tableStyleId>
              </a:tblPr>
              <a:tblGrid>
                <a:gridCol w="2152525"/>
                <a:gridCol w="2777452"/>
                <a:gridCol w="2846887"/>
              </a:tblGrid>
              <a:tr h="713513">
                <a:tc>
                  <a:txBody>
                    <a:bodyPr/>
                    <a:lstStyle/>
                    <a:p>
                      <a:pPr algn="ctr" fontAlgn="ctr"/>
                      <a:endParaRPr lang="en-US" altLang="zh-CN" sz="2000" b="1" i="0" u="none" strike="noStrike" dirty="0">
                        <a:solidFill>
                          <a:srgbClr val="000000"/>
                        </a:solidFill>
                        <a:effectLst/>
                        <a:latin typeface="微软雅黑" pitchFamily="34" charset="-122"/>
                        <a:ea typeface="微软雅黑" pitchFamily="34" charset="-122"/>
                      </a:endParaRPr>
                    </a:p>
                  </a:txBody>
                  <a:tcPr marL="7620" marR="7620" marT="7620" marB="0" anchor="ctr"/>
                </a:tc>
                <a:tc>
                  <a:txBody>
                    <a:bodyPr/>
                    <a:lstStyle/>
                    <a:p>
                      <a:pPr algn="ctr" fontAlgn="ctr"/>
                      <a:r>
                        <a:rPr lang="en-US" altLang="zh-CN" sz="2000" b="1" i="0" u="none" strike="noStrike" dirty="0" smtClean="0">
                          <a:solidFill>
                            <a:srgbClr val="000000"/>
                          </a:solidFill>
                          <a:effectLst/>
                          <a:latin typeface="微软雅黑" pitchFamily="34" charset="-122"/>
                          <a:ea typeface="微软雅黑" pitchFamily="34" charset="-122"/>
                        </a:rPr>
                        <a:t>O</a:t>
                      </a:r>
                      <a:r>
                        <a:rPr lang="en-US" sz="2000" b="1" i="0" u="none" strike="noStrike" dirty="0" smtClean="0">
                          <a:solidFill>
                            <a:srgbClr val="000000"/>
                          </a:solidFill>
                          <a:effectLst/>
                          <a:latin typeface="微软雅黑" pitchFamily="34" charset="-122"/>
                          <a:ea typeface="微软雅黑" pitchFamily="34" charset="-122"/>
                        </a:rPr>
                        <a:t>ne-stage</a:t>
                      </a:r>
                      <a:r>
                        <a:rPr lang="zh-CN" altLang="en-US" sz="2000" b="1" i="0" u="none" strike="noStrike" dirty="0">
                          <a:solidFill>
                            <a:srgbClr val="000000"/>
                          </a:solidFill>
                          <a:effectLst/>
                          <a:latin typeface="微软雅黑" pitchFamily="34" charset="-122"/>
                          <a:ea typeface="微软雅黑" pitchFamily="34" charset="-122"/>
                        </a:rPr>
                        <a:t>系</a:t>
                      </a:r>
                    </a:p>
                  </a:txBody>
                  <a:tcPr marL="7620" marR="7620" marT="7620" marB="0" anchor="ctr"/>
                </a:tc>
                <a:tc>
                  <a:txBody>
                    <a:bodyPr/>
                    <a:lstStyle/>
                    <a:p>
                      <a:pPr algn="ctr" fontAlgn="ctr"/>
                      <a:r>
                        <a:rPr lang="en-US" altLang="zh-CN" sz="2000" b="1" i="0" u="none" strike="noStrike" dirty="0" smtClean="0">
                          <a:solidFill>
                            <a:srgbClr val="000000"/>
                          </a:solidFill>
                          <a:effectLst/>
                          <a:latin typeface="微软雅黑" pitchFamily="34" charset="-122"/>
                          <a:ea typeface="微软雅黑" pitchFamily="34" charset="-122"/>
                        </a:rPr>
                        <a:t>T</a:t>
                      </a:r>
                      <a:r>
                        <a:rPr lang="en-US" sz="2000" b="1" i="0" u="none" strike="noStrike" dirty="0" smtClean="0">
                          <a:solidFill>
                            <a:srgbClr val="000000"/>
                          </a:solidFill>
                          <a:effectLst/>
                          <a:latin typeface="微软雅黑" pitchFamily="34" charset="-122"/>
                          <a:ea typeface="微软雅黑" pitchFamily="34" charset="-122"/>
                        </a:rPr>
                        <a:t>wo-stage</a:t>
                      </a:r>
                      <a:r>
                        <a:rPr lang="zh-CN" altLang="en-US" sz="2000" b="1" i="0" u="none" strike="noStrike" dirty="0">
                          <a:solidFill>
                            <a:srgbClr val="000000"/>
                          </a:solidFill>
                          <a:effectLst/>
                          <a:latin typeface="微软雅黑" pitchFamily="34" charset="-122"/>
                          <a:ea typeface="微软雅黑" pitchFamily="34" charset="-122"/>
                        </a:rPr>
                        <a:t>系</a:t>
                      </a:r>
                    </a:p>
                  </a:txBody>
                  <a:tcPr marL="7620" marR="7620" marT="7620" marB="0" anchor="ctr"/>
                </a:tc>
              </a:tr>
              <a:tr h="1247304">
                <a:tc>
                  <a:txBody>
                    <a:bodyPr/>
                    <a:lstStyle/>
                    <a:p>
                      <a:pPr algn="ctr" fontAlgn="ctr"/>
                      <a:r>
                        <a:rPr lang="zh-CN" altLang="en-US" sz="2000" b="1" i="0" u="none" strike="noStrike" dirty="0">
                          <a:solidFill>
                            <a:srgbClr val="000000"/>
                          </a:solidFill>
                          <a:effectLst/>
                          <a:latin typeface="微软雅黑" pitchFamily="34" charset="-122"/>
                          <a:ea typeface="微软雅黑" pitchFamily="34" charset="-122"/>
                        </a:rPr>
                        <a:t>主要算法</a:t>
                      </a:r>
                    </a:p>
                  </a:txBody>
                  <a:tcPr marL="7620" marR="7620" marT="762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2000" b="1" i="0" u="none" strike="noStrike" dirty="0" smtClean="0">
                          <a:solidFill>
                            <a:srgbClr val="000000"/>
                          </a:solidFill>
                          <a:effectLst/>
                          <a:latin typeface="微软雅黑" pitchFamily="34" charset="-122"/>
                          <a:ea typeface="微软雅黑" pitchFamily="34" charset="-122"/>
                        </a:rPr>
                        <a:t>YOLOv1、SSD、</a:t>
                      </a:r>
                      <a:r>
                        <a:rPr lang="en-US" altLang="zh-CN" sz="2000" b="1" i="0" u="none" strike="noStrike" dirty="0" smtClean="0">
                          <a:solidFill>
                            <a:srgbClr val="000000"/>
                          </a:solidFill>
                          <a:effectLst/>
                          <a:latin typeface="微软雅黑" pitchFamily="34" charset="-122"/>
                          <a:ea typeface="微软雅黑" pitchFamily="34" charset="-122"/>
                        </a:rPr>
                        <a:t>RetinaNet</a:t>
                      </a:r>
                      <a:r>
                        <a:rPr lang="zh-CN" altLang="en-US" sz="1800" b="1" i="0" u="none" strike="noStrike" dirty="0" smtClean="0">
                          <a:solidFill>
                            <a:srgbClr val="000000"/>
                          </a:solidFill>
                          <a:effectLst/>
                          <a:latin typeface="微软雅黑" pitchFamily="34" charset="-122"/>
                          <a:ea typeface="微软雅黑" pitchFamily="34" charset="-122"/>
                        </a:rPr>
                        <a:t>、</a:t>
                      </a:r>
                      <a:endParaRPr lang="en-US" altLang="zh-CN" sz="1800" b="1" i="0" u="none" strike="noStrike" dirty="0" smtClean="0">
                        <a:solidFill>
                          <a:srgbClr val="000000"/>
                        </a:solidFill>
                        <a:effectLst/>
                        <a:latin typeface="微软雅黑" pitchFamily="34" charset="-122"/>
                        <a:ea typeface="微软雅黑" pitchFamily="34" charset="-122"/>
                      </a:endParaRPr>
                    </a:p>
                    <a:p>
                      <a:pPr algn="ctr" fontAlgn="ctr"/>
                      <a:r>
                        <a:rPr lang="en-US" sz="2000" b="1" i="0" u="none" strike="noStrike" dirty="0" smtClean="0">
                          <a:solidFill>
                            <a:srgbClr val="000000"/>
                          </a:solidFill>
                          <a:effectLst/>
                          <a:latin typeface="微软雅黑" pitchFamily="34" charset="-122"/>
                          <a:ea typeface="微软雅黑" pitchFamily="34" charset="-122"/>
                        </a:rPr>
                        <a:t>YOLOv2、YOLOv3</a:t>
                      </a:r>
                      <a:endParaRPr lang="en-US" sz="2000" b="1" i="0" u="none" strike="noStrike" dirty="0">
                        <a:solidFill>
                          <a:srgbClr val="000000"/>
                        </a:solidFill>
                        <a:effectLst/>
                        <a:latin typeface="微软雅黑" pitchFamily="34" charset="-122"/>
                        <a:ea typeface="微软雅黑" pitchFamily="34" charset="-122"/>
                      </a:endParaRPr>
                    </a:p>
                  </a:txBody>
                  <a:tcPr marL="7620" marR="7620" marT="7620" marB="0" anchor="ctr"/>
                </a:tc>
                <a:tc>
                  <a:txBody>
                    <a:bodyPr/>
                    <a:lstStyle/>
                    <a:p>
                      <a:pPr algn="ctr" fontAlgn="ctr"/>
                      <a:r>
                        <a:rPr lang="en-US" sz="2000" b="1" i="0" u="none" strike="noStrike" dirty="0">
                          <a:solidFill>
                            <a:srgbClr val="000000"/>
                          </a:solidFill>
                          <a:effectLst/>
                          <a:latin typeface="微软雅黑" pitchFamily="34" charset="-122"/>
                          <a:ea typeface="微软雅黑" pitchFamily="34" charset="-122"/>
                        </a:rPr>
                        <a:t>Fast R-CNN</a:t>
                      </a:r>
                      <a:r>
                        <a:rPr lang="en-US" sz="2000" b="1" i="0" u="none" strike="noStrike" dirty="0" smtClean="0">
                          <a:solidFill>
                            <a:srgbClr val="000000"/>
                          </a:solidFill>
                          <a:effectLst/>
                          <a:latin typeface="微软雅黑" pitchFamily="34" charset="-122"/>
                          <a:ea typeface="微软雅黑" pitchFamily="34" charset="-122"/>
                        </a:rPr>
                        <a:t>、</a:t>
                      </a:r>
                    </a:p>
                    <a:p>
                      <a:pPr algn="ctr" fontAlgn="ctr"/>
                      <a:r>
                        <a:rPr lang="en-US" sz="2000" b="1" i="0" u="none" strike="noStrike" dirty="0" smtClean="0">
                          <a:solidFill>
                            <a:srgbClr val="000000"/>
                          </a:solidFill>
                          <a:effectLst/>
                          <a:latin typeface="微软雅黑" pitchFamily="34" charset="-122"/>
                          <a:ea typeface="微软雅黑" pitchFamily="34" charset="-122"/>
                        </a:rPr>
                        <a:t>Faster </a:t>
                      </a:r>
                      <a:r>
                        <a:rPr lang="en-US" sz="2000" b="1" i="0" u="none" strike="noStrike" dirty="0">
                          <a:solidFill>
                            <a:srgbClr val="000000"/>
                          </a:solidFill>
                          <a:effectLst/>
                          <a:latin typeface="微软雅黑" pitchFamily="34" charset="-122"/>
                          <a:ea typeface="微软雅黑" pitchFamily="34" charset="-122"/>
                        </a:rPr>
                        <a:t>R-CNN</a:t>
                      </a:r>
                    </a:p>
                  </a:txBody>
                  <a:tcPr marL="7620" marR="7620" marT="7620" marB="0" anchor="ctr"/>
                </a:tc>
              </a:tr>
              <a:tr h="459752">
                <a:tc>
                  <a:txBody>
                    <a:bodyPr/>
                    <a:lstStyle/>
                    <a:p>
                      <a:pPr algn="ctr" fontAlgn="ctr"/>
                      <a:r>
                        <a:rPr lang="zh-CN" altLang="en-US" sz="2000" b="1" i="0" u="none" strike="noStrike">
                          <a:solidFill>
                            <a:srgbClr val="000000"/>
                          </a:solidFill>
                          <a:effectLst/>
                          <a:latin typeface="微软雅黑" pitchFamily="34" charset="-122"/>
                          <a:ea typeface="微软雅黑" pitchFamily="34" charset="-122"/>
                        </a:rPr>
                        <a:t>检测精度</a:t>
                      </a:r>
                    </a:p>
                  </a:txBody>
                  <a:tcPr marL="7620" marR="7620" marT="7620" marB="0" anchor="ctr"/>
                </a:tc>
                <a:tc>
                  <a:txBody>
                    <a:bodyPr/>
                    <a:lstStyle/>
                    <a:p>
                      <a:pPr algn="ctr" fontAlgn="ctr"/>
                      <a:r>
                        <a:rPr lang="zh-CN" altLang="en-US" sz="2000" b="1" i="0" u="none" strike="noStrike">
                          <a:solidFill>
                            <a:srgbClr val="000000"/>
                          </a:solidFill>
                          <a:effectLst/>
                          <a:latin typeface="微软雅黑" pitchFamily="34" charset="-122"/>
                          <a:ea typeface="微软雅黑" pitchFamily="34" charset="-122"/>
                        </a:rPr>
                        <a:t>较低</a:t>
                      </a:r>
                    </a:p>
                  </a:txBody>
                  <a:tcPr marL="7620" marR="7620" marT="7620" marB="0" anchor="ctr"/>
                </a:tc>
                <a:tc>
                  <a:txBody>
                    <a:bodyPr/>
                    <a:lstStyle/>
                    <a:p>
                      <a:pPr algn="ctr" fontAlgn="ctr"/>
                      <a:r>
                        <a:rPr lang="zh-CN" altLang="en-US" sz="2000" b="1" i="0" u="none" strike="noStrike">
                          <a:solidFill>
                            <a:srgbClr val="000000"/>
                          </a:solidFill>
                          <a:effectLst/>
                          <a:latin typeface="微软雅黑" pitchFamily="34" charset="-122"/>
                          <a:ea typeface="微软雅黑" pitchFamily="34" charset="-122"/>
                        </a:rPr>
                        <a:t>较高</a:t>
                      </a:r>
                    </a:p>
                  </a:txBody>
                  <a:tcPr marL="7620" marR="7620" marT="7620" marB="0" anchor="ctr"/>
                </a:tc>
              </a:tr>
              <a:tr h="459752">
                <a:tc>
                  <a:txBody>
                    <a:bodyPr/>
                    <a:lstStyle/>
                    <a:p>
                      <a:pPr algn="ctr" fontAlgn="ctr"/>
                      <a:r>
                        <a:rPr lang="zh-CN" altLang="en-US" sz="2000" b="1" i="0" u="none" strike="noStrike">
                          <a:solidFill>
                            <a:srgbClr val="000000"/>
                          </a:solidFill>
                          <a:effectLst/>
                          <a:latin typeface="微软雅黑" pitchFamily="34" charset="-122"/>
                          <a:ea typeface="微软雅黑" pitchFamily="34" charset="-122"/>
                        </a:rPr>
                        <a:t>检测速度</a:t>
                      </a:r>
                    </a:p>
                  </a:txBody>
                  <a:tcPr marL="7620" marR="7620" marT="7620" marB="0" anchor="ctr"/>
                </a:tc>
                <a:tc>
                  <a:txBody>
                    <a:bodyPr/>
                    <a:lstStyle/>
                    <a:p>
                      <a:pPr algn="ctr" fontAlgn="ctr"/>
                      <a:r>
                        <a:rPr lang="zh-CN" altLang="en-US" sz="2000" b="1" i="0" u="none" strike="noStrike">
                          <a:solidFill>
                            <a:srgbClr val="000000"/>
                          </a:solidFill>
                          <a:effectLst/>
                          <a:latin typeface="微软雅黑" pitchFamily="34" charset="-122"/>
                          <a:ea typeface="微软雅黑" pitchFamily="34" charset="-122"/>
                        </a:rPr>
                        <a:t>较快</a:t>
                      </a:r>
                    </a:p>
                  </a:txBody>
                  <a:tcPr marL="7620" marR="7620" marT="7620" marB="0" anchor="ctr"/>
                </a:tc>
                <a:tc>
                  <a:txBody>
                    <a:bodyPr/>
                    <a:lstStyle/>
                    <a:p>
                      <a:pPr algn="ctr" fontAlgn="ctr"/>
                      <a:r>
                        <a:rPr lang="zh-CN" altLang="en-US" sz="2000" b="1" i="0" u="none" strike="noStrike" dirty="0">
                          <a:solidFill>
                            <a:srgbClr val="000000"/>
                          </a:solidFill>
                          <a:effectLst/>
                          <a:latin typeface="微软雅黑" pitchFamily="34" charset="-122"/>
                          <a:ea typeface="微软雅黑" pitchFamily="34" charset="-122"/>
                        </a:rPr>
                        <a:t>较慢</a:t>
                      </a:r>
                    </a:p>
                  </a:txBody>
                  <a:tcPr marL="7620" marR="7620" marT="7620" marB="0" anchor="ctr"/>
                </a:tc>
              </a:tr>
            </a:tbl>
          </a:graphicData>
        </a:graphic>
      </p:graphicFrame>
      <p:sp>
        <p:nvSpPr>
          <p:cNvPr id="5" name="矩形 4"/>
          <p:cNvSpPr/>
          <p:nvPr/>
        </p:nvSpPr>
        <p:spPr>
          <a:xfrm>
            <a:off x="288032" y="404664"/>
            <a:ext cx="6516216" cy="461665"/>
          </a:xfrm>
          <a:prstGeom prst="rect">
            <a:avLst/>
          </a:prstGeom>
        </p:spPr>
        <p:txBody>
          <a:bodyPr wrap="square">
            <a:spAutoFit/>
          </a:bodyPr>
          <a:lstStyle/>
          <a:p>
            <a:r>
              <a:rPr lang="zh-CN" altLang="en-US" sz="2400" b="1" dirty="0">
                <a:solidFill>
                  <a:schemeClr val="bg1"/>
                </a:solidFill>
                <a:latin typeface="微软雅黑" pitchFamily="34" charset="-122"/>
                <a:ea typeface="微软雅黑" pitchFamily="34" charset="-122"/>
              </a:rPr>
              <a:t>二</a:t>
            </a:r>
            <a:r>
              <a:rPr lang="en-US" altLang="zh-CN" sz="2400" b="1" dirty="0" smtClean="0">
                <a:solidFill>
                  <a:schemeClr val="bg1"/>
                </a:solidFill>
                <a:latin typeface="微软雅黑" pitchFamily="34" charset="-122"/>
                <a:ea typeface="微软雅黑" pitchFamily="34" charset="-122"/>
              </a:rPr>
              <a:t>. </a:t>
            </a:r>
            <a:r>
              <a:rPr lang="zh-CN" altLang="en-US" sz="2400" b="1" dirty="0" smtClean="0">
                <a:solidFill>
                  <a:schemeClr val="bg1"/>
                </a:solidFill>
                <a:latin typeface="微软雅黑" pitchFamily="34" charset="-122"/>
                <a:ea typeface="微软雅黑" pitchFamily="34" charset="-122"/>
              </a:rPr>
              <a:t>研究的内容与方法</a:t>
            </a:r>
            <a:endParaRPr lang="zh-CN" altLang="en-US" sz="2400" dirty="0">
              <a:solidFill>
                <a:schemeClr val="bg1"/>
              </a:solidFill>
            </a:endParaRPr>
          </a:p>
        </p:txBody>
      </p:sp>
    </p:spTree>
    <p:extLst>
      <p:ext uri="{BB962C8B-B14F-4D97-AF65-F5344CB8AC3E}">
        <p14:creationId xmlns:p14="http://schemas.microsoft.com/office/powerpoint/2010/main" val="95335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43591</TotalTime>
  <Words>1943</Words>
  <Application>Microsoft Office PowerPoint</Application>
  <PresentationFormat>全屏显示(4:3)</PresentationFormat>
  <Paragraphs>139</Paragraphs>
  <Slides>20</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Gill Sans</vt:lpstr>
      <vt:lpstr>新細明體</vt:lpstr>
      <vt:lpstr>思源黑体 CN Medium</vt:lpstr>
      <vt:lpstr>宋体</vt:lpstr>
      <vt:lpstr>微软雅黑</vt:lpstr>
      <vt:lpstr>Arial</vt:lpstr>
      <vt:lpstr>Calibri</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PC4</dc:creator>
  <cp:lastModifiedBy>楠</cp:lastModifiedBy>
  <cp:revision>371</cp:revision>
  <dcterms:created xsi:type="dcterms:W3CDTF">2018-11-11T14:22:43Z</dcterms:created>
  <dcterms:modified xsi:type="dcterms:W3CDTF">2019-08-07T12:06:23Z</dcterms:modified>
</cp:coreProperties>
</file>